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 id="2147483671" r:id="rId6"/>
    <p:sldMasterId id="2147483683" r:id="rId7"/>
    <p:sldMasterId id="214748368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Lst>
  <p:sldSz cy="6858000" cx="12192000"/>
  <p:notesSz cx="6858000" cy="9144000"/>
  <p:embeddedFontLst>
    <p:embeddedFont>
      <p:font typeface="Raleway"/>
      <p:regular r:id="rId57"/>
      <p:bold r:id="rId58"/>
      <p:italic r:id="rId59"/>
      <p:boldItalic r:id="rId60"/>
    </p:embeddedFont>
    <p:embeddedFont>
      <p:font typeface="Roboto"/>
      <p:regular r:id="rId61"/>
      <p:bold r:id="rId62"/>
      <p:italic r:id="rId63"/>
      <p:boldItalic r:id="rId64"/>
    </p:embeddedFont>
    <p:embeddedFont>
      <p:font typeface="Tenor Sans"/>
      <p:regular r:id="rId65"/>
    </p:embeddedFont>
    <p:embeddedFont>
      <p:font typeface="Assistant"/>
      <p:regular r:id="rId66"/>
      <p:bold r:id="rId67"/>
    </p:embeddedFont>
    <p:embeddedFont>
      <p:font typeface="DM Sans"/>
      <p:regular r:id="rId68"/>
      <p:bold r:id="rId69"/>
      <p:italic r:id="rId70"/>
      <p:boldItalic r:id="rId71"/>
    </p:embeddedFont>
    <p:embeddedFont>
      <p:font typeface="Comfortaa"/>
      <p:regular r:id="rId72"/>
      <p:bold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4" roundtripDataSignature="AMtx7mg9Vo/VmxYJLt1VU7WDaw/sydyN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5580A5-FE7D-42A1-B35B-44A52F89BA7E}">
  <a:tblStyle styleId="{045580A5-FE7D-42A1-B35B-44A52F89BA7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1030B43-FE25-44D4-890F-D17052413CE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Comfortaa-bold.fntdata"/><Relationship Id="rId72" Type="http://schemas.openxmlformats.org/officeDocument/2006/relationships/font" Target="fonts/Comfortaa-regular.fntdata"/><Relationship Id="rId31" Type="http://schemas.openxmlformats.org/officeDocument/2006/relationships/slide" Target="slides/slide22.xml"/><Relationship Id="rId30" Type="http://schemas.openxmlformats.org/officeDocument/2006/relationships/slide" Target="slides/slide21.xml"/><Relationship Id="rId74" Type="http://customschemas.google.com/relationships/presentationmetadata" Target="metadata"/><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font" Target="fonts/DMSans-boldItalic.fntdata"/><Relationship Id="rId70" Type="http://schemas.openxmlformats.org/officeDocument/2006/relationships/font" Target="fonts/DMSans-italic.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1.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3.xml"/><Relationship Id="rId66" Type="http://schemas.openxmlformats.org/officeDocument/2006/relationships/font" Target="fonts/Assistant-regular.fntdata"/><Relationship Id="rId21" Type="http://schemas.openxmlformats.org/officeDocument/2006/relationships/slide" Target="slides/slide12.xml"/><Relationship Id="rId65" Type="http://schemas.openxmlformats.org/officeDocument/2006/relationships/font" Target="fonts/TenorSans-regular.fntdata"/><Relationship Id="rId24" Type="http://schemas.openxmlformats.org/officeDocument/2006/relationships/slide" Target="slides/slide15.xml"/><Relationship Id="rId68" Type="http://schemas.openxmlformats.org/officeDocument/2006/relationships/font" Target="fonts/DMSans-regular.fntdata"/><Relationship Id="rId23" Type="http://schemas.openxmlformats.org/officeDocument/2006/relationships/slide" Target="slides/slide14.xml"/><Relationship Id="rId67" Type="http://schemas.openxmlformats.org/officeDocument/2006/relationships/font" Target="fonts/Assistant-bold.fntdata"/><Relationship Id="rId60" Type="http://schemas.openxmlformats.org/officeDocument/2006/relationships/font" Target="fonts/Raleway-boldItalic.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DMSans-bold.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font" Target="fonts/Raleway-regular.fntdata"/><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font" Target="fonts/Raleway-italic.fntdata"/><Relationship Id="rId14" Type="http://schemas.openxmlformats.org/officeDocument/2006/relationships/slide" Target="slides/slide5.xml"/><Relationship Id="rId58" Type="http://schemas.openxmlformats.org/officeDocument/2006/relationships/font" Target="fonts/Raleway-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fbdc86e461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1fbdc86e461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1fbdc86e461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06c68b315e_2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206c68b315e_2_1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206c68b315e_2_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06c68b315e_2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06c68b315e_2_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206c68b315e_2_1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06c68b315e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206c68b315e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subsequent slides and studies will support the following models based on lessons learned from the literature and clinical practice.</a:t>
            </a:r>
            <a:endParaRPr/>
          </a:p>
        </p:txBody>
      </p:sp>
      <p:sp>
        <p:nvSpPr>
          <p:cNvPr id="449" name="Google Shape;449;g206c68b315e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06c68b315e_2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206c68b315e_2_1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a:t>
            </a:r>
            <a:endParaRPr/>
          </a:p>
          <a:p>
            <a:pPr indent="-171450" lvl="0" marL="171450" rtl="0" algn="l">
              <a:lnSpc>
                <a:spcPct val="90000"/>
              </a:lnSpc>
              <a:spcBef>
                <a:spcPts val="1000"/>
              </a:spcBef>
              <a:spcAft>
                <a:spcPts val="0"/>
              </a:spcAft>
              <a:buClr>
                <a:schemeClr val="dk1"/>
              </a:buClr>
              <a:buSzPts val="1200"/>
              <a:buFont typeface="Arial"/>
              <a:buChar char="•"/>
            </a:pPr>
            <a:r>
              <a:rPr lang="en-US"/>
              <a:t>What are the key aspects of this story and how do they guide you</a:t>
            </a:r>
            <a:endParaRPr/>
          </a:p>
        </p:txBody>
      </p:sp>
      <p:sp>
        <p:nvSpPr>
          <p:cNvPr id="466" name="Google Shape;466;g206c68b315e_2_1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06c68b315e_2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206c68b315e_2_1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a:t>
            </a:r>
            <a:endParaRPr/>
          </a:p>
          <a:p>
            <a:pPr indent="-171450" lvl="0" marL="171450" rtl="0" algn="l">
              <a:lnSpc>
                <a:spcPct val="90000"/>
              </a:lnSpc>
              <a:spcBef>
                <a:spcPts val="1000"/>
              </a:spcBef>
              <a:spcAft>
                <a:spcPts val="0"/>
              </a:spcAft>
              <a:buClr>
                <a:schemeClr val="dk1"/>
              </a:buClr>
              <a:buSzPts val="1200"/>
              <a:buFont typeface="Arial"/>
              <a:buChar char="•"/>
            </a:pPr>
            <a:r>
              <a:rPr lang="en-US"/>
              <a:t>What are the key aspects of this story and how do they guide you</a:t>
            </a:r>
            <a:endParaRPr/>
          </a:p>
        </p:txBody>
      </p:sp>
      <p:sp>
        <p:nvSpPr>
          <p:cNvPr id="490" name="Google Shape;490;g206c68b315e_2_1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06c68b315e_2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06c68b315e_2_2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a:t>
            </a:r>
            <a:endParaRPr/>
          </a:p>
          <a:p>
            <a:pPr indent="-171450" lvl="0" marL="171450" rtl="0" algn="l">
              <a:lnSpc>
                <a:spcPct val="90000"/>
              </a:lnSpc>
              <a:spcBef>
                <a:spcPts val="1000"/>
              </a:spcBef>
              <a:spcAft>
                <a:spcPts val="0"/>
              </a:spcAft>
              <a:buClr>
                <a:schemeClr val="dk1"/>
              </a:buClr>
              <a:buSzPts val="1200"/>
              <a:buFont typeface="Arial"/>
              <a:buChar char="•"/>
            </a:pPr>
            <a:r>
              <a:rPr lang="en-US"/>
              <a:t>What are the key aspects of this story and how do they guide you</a:t>
            </a:r>
            <a:endParaRPr/>
          </a:p>
        </p:txBody>
      </p:sp>
      <p:sp>
        <p:nvSpPr>
          <p:cNvPr id="512" name="Google Shape;512;g206c68b315e_2_2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06c68b315e_2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206c68b315e_2_2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206c68b315e_2_2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06c68b315e_2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206c68b315e_2_2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g206c68b315e_2_2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06c68b315e_2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206c68b315e_2_2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Article:</a:t>
            </a:r>
            <a:endParaRPr/>
          </a:p>
          <a:p>
            <a:pPr indent="0" lvl="0" marL="0" rtl="0" algn="l">
              <a:lnSpc>
                <a:spcPct val="100000"/>
              </a:lnSpc>
              <a:spcBef>
                <a:spcPts val="0"/>
              </a:spcBef>
              <a:spcAft>
                <a:spcPts val="0"/>
              </a:spcAft>
              <a:buSzPts val="1400"/>
              <a:buNone/>
            </a:pPr>
            <a:r>
              <a:rPr lang="en-US"/>
              <a:t>https://www.ncbi.nlm.nih.gov/pmc/articles/PMC5586005/</a:t>
            </a:r>
            <a:endParaRPr/>
          </a:p>
        </p:txBody>
      </p:sp>
      <p:sp>
        <p:nvSpPr>
          <p:cNvPr id="593" name="Google Shape;593;g206c68b315e_2_2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06c68b315e_2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206c68b315e_2_2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Article:</a:t>
            </a:r>
            <a:endParaRPr/>
          </a:p>
          <a:p>
            <a:pPr indent="0" lvl="0" marL="0" rtl="0" algn="l">
              <a:lnSpc>
                <a:spcPct val="100000"/>
              </a:lnSpc>
              <a:spcBef>
                <a:spcPts val="0"/>
              </a:spcBef>
              <a:spcAft>
                <a:spcPts val="0"/>
              </a:spcAft>
              <a:buSzPts val="1400"/>
              <a:buNone/>
            </a:pPr>
            <a:r>
              <a:rPr lang="en-US"/>
              <a:t>https://journals.plos.org/plosone/article?id=10.1371/journal.pone.0240827</a:t>
            </a:r>
            <a:endParaRPr/>
          </a:p>
        </p:txBody>
      </p:sp>
      <p:sp>
        <p:nvSpPr>
          <p:cNvPr id="610" name="Google Shape;610;g206c68b315e_2_2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fbdc86e461_9_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US">
                <a:solidFill>
                  <a:schemeClr val="dk1"/>
                </a:solidFill>
              </a:rPr>
              <a:t>The National Nurse-led Care Consortium is a nonprofit housing programs that support nurse-led care in Philadelphia and across the nation. Throughout the organization we have ongoing efforts for policy research and advocacy, technical assistance support, and direct healthcare services. </a:t>
            </a:r>
            <a:endParaRPr/>
          </a:p>
        </p:txBody>
      </p:sp>
      <p:sp>
        <p:nvSpPr>
          <p:cNvPr id="287" name="Google Shape;287;g1fbdc86e461_9_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06c68b315e_2_3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g206c68b315e_2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06c68b315e_2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206c68b315e_2_3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subsequent slides and studies will support the following models based on lessons learned from the literature and clinical practice.</a:t>
            </a:r>
            <a:endParaRPr/>
          </a:p>
        </p:txBody>
      </p:sp>
      <p:sp>
        <p:nvSpPr>
          <p:cNvPr id="637" name="Google Shape;637;g206c68b315e_2_3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06c68b315e_2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206c68b315e_2_3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p:txBody>
      </p:sp>
      <p:sp>
        <p:nvSpPr>
          <p:cNvPr id="654" name="Google Shape;654;g206c68b315e_2_3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06c68b315e_2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206c68b315e_2_3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670" name="Google Shape;670;g206c68b315e_2_3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06c68b315e_2_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206c68b315e_2_3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688" name="Google Shape;688;g206c68b315e_2_3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06c68b315e_2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g206c68b315e_2_3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703" name="Google Shape;703;g206c68b315e_2_3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06c68b315e_2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206c68b315e_2_3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206c68b315e_2_3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206c68b315e_2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g206c68b315e_2_4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5" name="Google Shape;735;g206c68b315e_2_4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06c68b315e_2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g206c68b315e_2_4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9" name="Google Shape;749;g206c68b315e_2_4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03659cebea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
        <p:nvSpPr>
          <p:cNvPr id="763" name="Google Shape;763;g203659cebea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06c68b315e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06c68b315e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mission of the </a:t>
            </a:r>
            <a:r>
              <a:rPr b="0" i="0" lang="en-US" sz="1200" u="none" cap="none" strike="noStrike">
                <a:solidFill>
                  <a:srgbClr val="000000"/>
                </a:solidFill>
              </a:rPr>
              <a:t>National Center for Health in Public Housing is to strengthen the capacity of Public Housing Primary Care grantees and other health center grantees by providing training and a range of technical assistance.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NCHPH is a project supported by the Health Resources and Services Administration and is National Training and Technical Assistance Partner and is 100% financed by this grant. The information presented today are those of the author. </a:t>
            </a:r>
            <a:endParaRPr/>
          </a:p>
        </p:txBody>
      </p:sp>
      <p:sp>
        <p:nvSpPr>
          <p:cNvPr id="301" name="Google Shape;301;g206c68b315e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fbdc86e461_2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g1fbdc86e461_2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Eunice Hines</a:t>
            </a:r>
            <a:endParaRPr/>
          </a:p>
          <a:p>
            <a:pPr indent="0" lvl="0" marL="0" rtl="0" algn="l">
              <a:lnSpc>
                <a:spcPct val="100000"/>
              </a:lnSpc>
              <a:spcBef>
                <a:spcPts val="0"/>
              </a:spcBef>
              <a:spcAft>
                <a:spcPts val="0"/>
              </a:spcAft>
              <a:buSzPts val="1400"/>
              <a:buNone/>
            </a:pPr>
            <a:r>
              <a:rPr lang="en-US"/>
              <a:t>Miss Hines is the Director of Migrant Health Services and Outreach of the Community Health of South Florida. During her fifteen-year tenure at CHI, she has concentrated her efforts on serving at-risk populations in South Florida. She has led and coordinated various evidence-based programs for patients in education in chronic disease, self-management workshops, and the effective recovery of at-risk patients. Ms. Hines currently holds a seat as aboard member for the National Healthcare fo the Homeless Council, serves as an active member of the Mobile Healthcare Association (MHA), functions as a co-chair of the Florida Regional Colation for the MHA, and participates in partners service agencies provider meeting with local organizations. Ms. Hines’s  career has been a result of her passion to gain an understanding of what the community needs are and to help create an impact within the various populations, all to provide better health outcomes.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Rocio Vivas</a:t>
            </a:r>
            <a:endParaRPr/>
          </a:p>
          <a:p>
            <a:pPr indent="0" lvl="0" marL="0" rtl="0" algn="l">
              <a:lnSpc>
                <a:spcPct val="107916"/>
              </a:lnSpc>
              <a:spcBef>
                <a:spcPts val="0"/>
              </a:spcBef>
              <a:spcAft>
                <a:spcPts val="0"/>
              </a:spcAft>
              <a:buClr>
                <a:schemeClr val="dk1"/>
              </a:buClr>
              <a:buSzPts val="1100"/>
              <a:buFont typeface="Arial"/>
              <a:buNone/>
            </a:pPr>
            <a:r>
              <a:rPr lang="en-US" sz="1100"/>
              <a:t>For the past 25 years Rocio Vivas has dedicated her efforts to the community of Homestead and Florida City. Inspired by her own story and motivated to help others in need, she started working at Community Health of South Florida in 1997.  She addresses community medical needs to the farm workers, migrant families, and so much more. Working in different programs such as Jessie Trice Cancer Prevention Program, Healthy Body Healthy Soul, PAMPER Program and others, she has dedicated countless hours and hard work to improved herself and the community around her as a Health Promoter.</a:t>
            </a:r>
            <a:endParaRPr sz="1100"/>
          </a:p>
          <a:p>
            <a:pPr indent="0" lvl="0" marL="0" rtl="0" algn="l">
              <a:lnSpc>
                <a:spcPct val="107916"/>
              </a:lnSpc>
              <a:spcBef>
                <a:spcPts val="800"/>
              </a:spcBef>
              <a:spcAft>
                <a:spcPts val="0"/>
              </a:spcAft>
              <a:buClr>
                <a:schemeClr val="dk1"/>
              </a:buClr>
              <a:buSzPts val="1100"/>
              <a:buFont typeface="Arial"/>
              <a:buNone/>
            </a:pPr>
            <a:r>
              <a:rPr lang="en-US" sz="1100"/>
              <a:t>In April 2015, she became a Certified Community Health Worker and has since participated in education campaigns, prevention programs, and completed many benefit enrollments with DCF and the Affordable care act.  Some roles she has taken on since then include:</a:t>
            </a:r>
            <a:endParaRPr sz="1100"/>
          </a:p>
          <a:p>
            <a:pPr indent="-298450" lvl="0" marL="457200" rtl="0" algn="l">
              <a:lnSpc>
                <a:spcPct val="100000"/>
              </a:lnSpc>
              <a:spcBef>
                <a:spcPts val="80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Education campaign about AIDS and HIV virus</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Prevention and education program for breast cancer (triple touch)</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Health education on cervical cancer</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Program enrollment lung cancer and smoking cessation education</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Counseling for elderly people (Medicare)</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Recovery Program patients with chronic diseases (diabetes, Pap smear, childhood vaccination</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Applications for health insurance (Medicaid, ACA)</a:t>
            </a:r>
            <a:endParaRPr sz="1100">
              <a:solidFill>
                <a:srgbClr val="222222"/>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Font typeface="Arial"/>
              <a:buNone/>
            </a:pPr>
            <a:r>
              <a:t/>
            </a:r>
            <a:endParaRPr sz="1100">
              <a:solidFill>
                <a:srgbClr val="222222"/>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Font typeface="Arial"/>
              <a:buNone/>
            </a:pPr>
            <a:r>
              <a:rPr lang="en-US" sz="1100">
                <a:solidFill>
                  <a:srgbClr val="222222"/>
                </a:solidFill>
                <a:latin typeface="Cambria"/>
                <a:ea typeface="Cambria"/>
                <a:cs typeface="Cambria"/>
                <a:sym typeface="Cambria"/>
              </a:rPr>
              <a:t>Among the certifications and trainings in which she has participated in include:</a:t>
            </a:r>
            <a:endParaRPr sz="1100">
              <a:solidFill>
                <a:srgbClr val="222222"/>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Font typeface="Arial"/>
              <a:buNone/>
            </a:pPr>
            <a:r>
              <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Triple Touch Breast Health Instructor Certificate</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Evaluation of Pesticide Exposure of Farm Workers Certificate</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Volunteer Counselor Certificate Shine</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Sterling Six Sigma Green Belt Certification</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Empowerment and Civic Engagement Training NHCOA</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Medication Therapy Management University of Florida</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Certified Application Counselor</a:t>
            </a:r>
            <a:endParaRPr sz="1100">
              <a:solidFill>
                <a:srgbClr val="222222"/>
              </a:solidFill>
              <a:latin typeface="Cambria"/>
              <a:ea typeface="Cambria"/>
              <a:cs typeface="Cambria"/>
              <a:sym typeface="Cambria"/>
            </a:endParaRPr>
          </a:p>
          <a:p>
            <a:pPr indent="-298450" lvl="0" marL="457200" rtl="0" algn="l">
              <a:lnSpc>
                <a:spcPct val="100000"/>
              </a:lnSpc>
              <a:spcBef>
                <a:spcPts val="0"/>
              </a:spcBef>
              <a:spcAft>
                <a:spcPts val="0"/>
              </a:spcAft>
              <a:buClr>
                <a:srgbClr val="222222"/>
              </a:buClr>
              <a:buSzPts val="1100"/>
              <a:buFont typeface="Cambria"/>
              <a:buChar char="●"/>
            </a:pPr>
            <a:r>
              <a:rPr lang="en-US" sz="1100">
                <a:solidFill>
                  <a:srgbClr val="222222"/>
                </a:solidFill>
                <a:latin typeface="Cambria"/>
                <a:ea typeface="Cambria"/>
                <a:cs typeface="Cambria"/>
                <a:sym typeface="Cambria"/>
              </a:rPr>
              <a:t>The Community Interpreter Healthcare/Medical Edition</a:t>
            </a:r>
            <a:endParaRPr/>
          </a:p>
        </p:txBody>
      </p:sp>
      <p:sp>
        <p:nvSpPr>
          <p:cNvPr id="775" name="Google Shape;775;g1fbdc86e461_2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03659cebea_2_75: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g203659cebea_2_75: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788" name="Google Shape;788;g203659cebea_2_75: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03659cebea_2_87: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203659cebea_2_87: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US" sz="1400"/>
              <a:t>Lets talk about CHI. This is important to know because then you will realize  passion behind everything we do. The lady that you see there is Doris Ison - Bahamian descent, advocate for the underserved in South Dade in the early 70s. Founder of CHI. The story was that there was no healthcare facilities in the area and babies were dying on their way to the hospital 30 minutes away. </a:t>
            </a:r>
            <a:endParaRPr sz="1400"/>
          </a:p>
          <a:p>
            <a:pPr indent="0" lvl="0" marL="0" marR="0" rtl="0" algn="l">
              <a:lnSpc>
                <a:spcPct val="100000"/>
              </a:lnSpc>
              <a:spcBef>
                <a:spcPts val="0"/>
              </a:spcBef>
              <a:spcAft>
                <a:spcPts val="0"/>
              </a:spcAft>
              <a:buClr>
                <a:schemeClr val="dk1"/>
              </a:buClr>
              <a:buSzPts val="1200"/>
              <a:buFont typeface="Calibri"/>
              <a:buNone/>
            </a:pPr>
            <a:r>
              <a:rPr lang="en-US" sz="1400"/>
              <a:t>It took someone with very little education, a migrant to put a seed of love, of caring, and be so passionate about making this point that we became who we are today, we cant forget where we come from. </a:t>
            </a:r>
            <a:endParaRPr sz="1400"/>
          </a:p>
          <a:p>
            <a:pPr indent="0" lvl="0" marL="0" marR="0" rtl="0" algn="l">
              <a:lnSpc>
                <a:spcPct val="100000"/>
              </a:lnSpc>
              <a:spcBef>
                <a:spcPts val="0"/>
              </a:spcBef>
              <a:spcAft>
                <a:spcPts val="0"/>
              </a:spcAft>
              <a:buClr>
                <a:schemeClr val="dk1"/>
              </a:buClr>
              <a:buSzPts val="1200"/>
              <a:buFont typeface="Calibri"/>
              <a:buNone/>
            </a:pPr>
            <a:r>
              <a:t/>
            </a:r>
            <a:endParaRPr sz="1400"/>
          </a:p>
        </p:txBody>
      </p:sp>
      <p:sp>
        <p:nvSpPr>
          <p:cNvPr id="800" name="Google Shape;800;g203659cebea_2_87: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03659cebea_2_99: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g203659cebea_2_99: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US" sz="1200"/>
              <a:t> Our mission and vision focuses on delivering healthcare while training the next generation of health care professionals to do the same.  </a:t>
            </a:r>
            <a:endParaRPr sz="1400"/>
          </a:p>
        </p:txBody>
      </p:sp>
      <p:sp>
        <p:nvSpPr>
          <p:cNvPr id="813" name="Google Shape;813;g203659cebea_2_99: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03659cebea_2_130: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g203659cebea_2_130: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lt1"/>
              </a:buClr>
              <a:buSzPts val="1200"/>
              <a:buFont typeface="Calibri"/>
              <a:buNone/>
            </a:pPr>
            <a:r>
              <a:rPr lang="en-US" sz="1400"/>
              <a:t>Patient Care Comes First our everyday motto.</a:t>
            </a:r>
            <a:endParaRPr sz="1400"/>
          </a:p>
          <a:p>
            <a:pPr indent="0" lvl="0" marL="0" marR="0" rtl="0" algn="l">
              <a:lnSpc>
                <a:spcPct val="100000"/>
              </a:lnSpc>
              <a:spcBef>
                <a:spcPts val="0"/>
              </a:spcBef>
              <a:spcAft>
                <a:spcPts val="0"/>
              </a:spcAft>
              <a:buClr>
                <a:schemeClr val="lt1"/>
              </a:buClr>
              <a:buSzPts val="1200"/>
              <a:buFont typeface="Calibri"/>
              <a:buNone/>
            </a:pPr>
            <a:r>
              <a:rPr lang="en-US" sz="1400"/>
              <a:t>Everything that we do needs to revolve around the why…why? Because their care comes first. </a:t>
            </a:r>
            <a:endParaRPr sz="1400"/>
          </a:p>
          <a:p>
            <a:pPr indent="0" lvl="0" marL="0" marR="0" rtl="0" algn="l">
              <a:lnSpc>
                <a:spcPct val="100000"/>
              </a:lnSpc>
              <a:spcBef>
                <a:spcPts val="0"/>
              </a:spcBef>
              <a:spcAft>
                <a:spcPts val="0"/>
              </a:spcAft>
              <a:buClr>
                <a:schemeClr val="lt1"/>
              </a:buClr>
              <a:buSzPts val="1200"/>
              <a:buFont typeface="Calibri"/>
              <a:buNone/>
            </a:pPr>
            <a:r>
              <a:rPr lang="en-US" sz="1400"/>
              <a:t>Why are we training? Because their care comes first. </a:t>
            </a:r>
            <a:endParaRPr sz="1400"/>
          </a:p>
          <a:p>
            <a:pPr indent="0" lvl="0" marL="0" marR="0" rtl="0" algn="l">
              <a:lnSpc>
                <a:spcPct val="100000"/>
              </a:lnSpc>
              <a:spcBef>
                <a:spcPts val="0"/>
              </a:spcBef>
              <a:spcAft>
                <a:spcPts val="0"/>
              </a:spcAft>
              <a:buClr>
                <a:schemeClr val="lt1"/>
              </a:buClr>
              <a:buSzPts val="1200"/>
              <a:buFont typeface="Calibri"/>
              <a:buNone/>
            </a:pPr>
            <a:r>
              <a:rPr lang="en-US" sz="1400"/>
              <a:t>Why do we outreach? Because their care comes first.</a:t>
            </a:r>
            <a:endParaRPr sz="1400"/>
          </a:p>
          <a:p>
            <a:pPr indent="0" lvl="0" marL="0" marR="0" rtl="0" algn="l">
              <a:lnSpc>
                <a:spcPct val="100000"/>
              </a:lnSpc>
              <a:spcBef>
                <a:spcPts val="0"/>
              </a:spcBef>
              <a:spcAft>
                <a:spcPts val="0"/>
              </a:spcAft>
              <a:buClr>
                <a:schemeClr val="lt1"/>
              </a:buClr>
              <a:buSzPts val="1200"/>
              <a:buFont typeface="Calibri"/>
              <a:buNone/>
            </a:pPr>
            <a:r>
              <a:rPr lang="en-US" sz="1400"/>
              <a:t>Why do we promote this health event? Because their care comes first.</a:t>
            </a:r>
            <a:endParaRPr sz="1400"/>
          </a:p>
        </p:txBody>
      </p:sp>
      <p:sp>
        <p:nvSpPr>
          <p:cNvPr id="826" name="Google Shape;826;g203659cebea_2_130: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03659cebea_2_142:notes"/>
          <p:cNvSpPr txBox="1"/>
          <p:nvPr>
            <p:ph idx="1" type="body"/>
          </p:nvPr>
        </p:nvSpPr>
        <p:spPr>
          <a:xfrm>
            <a:off x="685800" y="4400550"/>
            <a:ext cx="5486400" cy="360045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400"/>
              <a:buNone/>
            </a:pPr>
            <a:r>
              <a:t/>
            </a:r>
            <a:endParaRPr/>
          </a:p>
        </p:txBody>
      </p:sp>
      <p:sp>
        <p:nvSpPr>
          <p:cNvPr id="838" name="Google Shape;838;g203659cebea_2_14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03659cebea_2_152:notes"/>
          <p:cNvSpPr txBox="1"/>
          <p:nvPr>
            <p:ph idx="1" type="body"/>
          </p:nvPr>
        </p:nvSpPr>
        <p:spPr>
          <a:xfrm>
            <a:off x="685800" y="4400550"/>
            <a:ext cx="5486400" cy="360045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400"/>
              <a:buNone/>
            </a:pPr>
            <a:r>
              <a:t/>
            </a:r>
            <a:endParaRPr/>
          </a:p>
        </p:txBody>
      </p:sp>
      <p:sp>
        <p:nvSpPr>
          <p:cNvPr id="849" name="Google Shape;849;g203659cebea_2_15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03659cebea_2_163: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g203659cebea_2_163: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862" name="Google Shape;862;g203659cebea_2_163: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03659cebea_2_175:notes"/>
          <p:cNvSpPr txBox="1"/>
          <p:nvPr>
            <p:ph idx="1" type="body"/>
          </p:nvPr>
        </p:nvSpPr>
        <p:spPr>
          <a:xfrm>
            <a:off x="685800" y="4400550"/>
            <a:ext cx="5486400" cy="360045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400"/>
              <a:buNone/>
            </a:pPr>
            <a:r>
              <a:t/>
            </a:r>
            <a:endParaRPr/>
          </a:p>
        </p:txBody>
      </p:sp>
      <p:sp>
        <p:nvSpPr>
          <p:cNvPr id="874" name="Google Shape;874;g203659cebea_2_175: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03659cebea_2_188: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g203659cebea_2_188: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lang="en-US" sz="1400"/>
              <a:t>Education 861</a:t>
            </a:r>
            <a:endParaRPr sz="1400"/>
          </a:p>
          <a:p>
            <a:pPr indent="0" lvl="0" marL="0" rtl="0" algn="l">
              <a:lnSpc>
                <a:spcPct val="100000"/>
              </a:lnSpc>
              <a:spcBef>
                <a:spcPts val="0"/>
              </a:spcBef>
              <a:spcAft>
                <a:spcPts val="0"/>
              </a:spcAft>
              <a:buSzPts val="1400"/>
              <a:buNone/>
            </a:pPr>
            <a:r>
              <a:rPr lang="en-US" sz="1400"/>
              <a:t>Assessments 176</a:t>
            </a:r>
            <a:endParaRPr sz="1400"/>
          </a:p>
          <a:p>
            <a:pPr indent="0" lvl="0" marL="0" rtl="0" algn="l">
              <a:lnSpc>
                <a:spcPct val="100000"/>
              </a:lnSpc>
              <a:spcBef>
                <a:spcPts val="0"/>
              </a:spcBef>
              <a:spcAft>
                <a:spcPts val="0"/>
              </a:spcAft>
              <a:buSzPts val="1400"/>
              <a:buNone/>
            </a:pPr>
            <a:r>
              <a:rPr lang="en-US" sz="1400"/>
              <a:t>Appointments made 71</a:t>
            </a:r>
            <a:endParaRPr sz="1400"/>
          </a:p>
          <a:p>
            <a:pPr indent="0" lvl="0" marL="0" rtl="0" algn="l">
              <a:lnSpc>
                <a:spcPct val="100000"/>
              </a:lnSpc>
              <a:spcBef>
                <a:spcPts val="0"/>
              </a:spcBef>
              <a:spcAft>
                <a:spcPts val="0"/>
              </a:spcAft>
              <a:buSzPts val="1400"/>
              <a:buNone/>
            </a:pPr>
            <a:r>
              <a:rPr lang="en-US" sz="1400"/>
              <a:t>Paps completed 22</a:t>
            </a:r>
            <a:endParaRPr sz="1400"/>
          </a:p>
          <a:p>
            <a:pPr indent="0" lvl="0" marL="0" rtl="0" algn="l">
              <a:lnSpc>
                <a:spcPct val="100000"/>
              </a:lnSpc>
              <a:spcBef>
                <a:spcPts val="0"/>
              </a:spcBef>
              <a:spcAft>
                <a:spcPts val="0"/>
              </a:spcAft>
              <a:buSzPts val="1400"/>
              <a:buNone/>
            </a:pPr>
            <a:r>
              <a:rPr lang="en-US" sz="1400"/>
              <a:t>Outreach events 39</a:t>
            </a:r>
            <a:endParaRPr sz="1400"/>
          </a:p>
          <a:p>
            <a:pPr indent="0" lvl="0" marL="0" rtl="0" algn="l">
              <a:lnSpc>
                <a:spcPct val="100000"/>
              </a:lnSpc>
              <a:spcBef>
                <a:spcPts val="0"/>
              </a:spcBef>
              <a:spcAft>
                <a:spcPts val="0"/>
              </a:spcAft>
              <a:buSzPts val="1400"/>
              <a:buNone/>
            </a:pPr>
            <a:r>
              <a:rPr lang="en-US" sz="1400"/>
              <a:t>Mammos completed 6</a:t>
            </a:r>
            <a:endParaRPr sz="1400"/>
          </a:p>
        </p:txBody>
      </p:sp>
      <p:sp>
        <p:nvSpPr>
          <p:cNvPr id="889" name="Google Shape;889;g203659cebea_2_188: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06c68b315e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 few housekeeping notes as we get started. Live captions are enabled for this session. If you would like to disable this feature, click the Live Transcript button at the bottom of the Zoom window and select Hide Subtitle.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Participation from the audience is always encouraged. Please add any questions or comments you have for the speaker in the Chat function. Be sure to select all participants if you want your comments seen by everyone.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If you are having technical difficulties during the session, please raise your hand or message us in the chat—one of our team members will assist you accordingly.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And lastly, this session is being recorded. You will have access to all materials referenced during our session including a copy of the slides. </a:t>
            </a:r>
            <a:endParaRPr>
              <a:solidFill>
                <a:schemeClr val="dk1"/>
              </a:solidFill>
            </a:endParaRPr>
          </a:p>
          <a:p>
            <a:pPr indent="0" lvl="0" marL="0" rtl="0" algn="l">
              <a:lnSpc>
                <a:spcPct val="100000"/>
              </a:lnSpc>
              <a:spcBef>
                <a:spcPts val="1200"/>
              </a:spcBef>
              <a:spcAft>
                <a:spcPts val="0"/>
              </a:spcAft>
              <a:buSzPts val="1400"/>
              <a:buNone/>
            </a:pPr>
            <a:r>
              <a:t/>
            </a:r>
            <a:endParaRPr/>
          </a:p>
        </p:txBody>
      </p:sp>
      <p:sp>
        <p:nvSpPr>
          <p:cNvPr id="326" name="Google Shape;326;g206c68b315e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03659cebea_2_195:notes"/>
          <p:cNvSpPr txBox="1"/>
          <p:nvPr>
            <p:ph idx="1" type="body"/>
          </p:nvPr>
        </p:nvSpPr>
        <p:spPr>
          <a:xfrm>
            <a:off x="685800" y="4400550"/>
            <a:ext cx="5486400" cy="360045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400"/>
              <a:buNone/>
            </a:pPr>
            <a:r>
              <a:t/>
            </a:r>
            <a:endParaRPr/>
          </a:p>
        </p:txBody>
      </p:sp>
      <p:sp>
        <p:nvSpPr>
          <p:cNvPr id="896" name="Google Shape;896;g203659cebea_2_195: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03659cebea_2_203:notes"/>
          <p:cNvSpPr txBox="1"/>
          <p:nvPr>
            <p:ph idx="1" type="body"/>
          </p:nvPr>
        </p:nvSpPr>
        <p:spPr>
          <a:xfrm>
            <a:off x="685800" y="4400550"/>
            <a:ext cx="5486400" cy="360045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400"/>
              <a:buNone/>
            </a:pPr>
            <a:r>
              <a:t/>
            </a:r>
            <a:endParaRPr/>
          </a:p>
        </p:txBody>
      </p:sp>
      <p:sp>
        <p:nvSpPr>
          <p:cNvPr id="905" name="Google Shape;905;g203659cebea_2_203: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203659cebea_2_21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g203659cebea_2_212: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916" name="Google Shape;916;g203659cebea_2_212: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03659cebea_2_230: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g203659cebea_2_230: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927" name="Google Shape;927;g203659cebea_2_230: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fcf89f0458_3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We are able to offer 1 credit hour of continuing education credits for</a:t>
            </a:r>
            <a:r>
              <a:rPr lang="en-US"/>
              <a:t> the</a:t>
            </a:r>
            <a:r>
              <a:rPr lang="en-US">
                <a:solidFill>
                  <a:schemeClr val="dk1"/>
                </a:solidFill>
              </a:rPr>
              <a:t> one hour  session brought to you by the Clinical Directors Network. If you are seeking credits, you must complete the post-session evaluation. This will automatically appear when you close out of the session, and you will be re-directed to a short 5-question quiz upon completing the evaluation.</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a:solidFill>
                  <a:schemeClr val="dk1"/>
                </a:solidFill>
              </a:rPr>
              <a:t>We are always looking to improve our own content and engagement. We highly encourage everyone to please take a minute to complete the evaluation survey at the end of the session anyway.</a:t>
            </a:r>
            <a:endParaRPr/>
          </a:p>
        </p:txBody>
      </p:sp>
      <p:sp>
        <p:nvSpPr>
          <p:cNvPr id="938" name="Google Shape;938;g1fcf89f0458_3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06c68b315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g206c68b315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9" name="Google Shape;949;g206c68b315e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206ee3c7658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
        <p:nvSpPr>
          <p:cNvPr id="954" name="Google Shape;954;g206ee3c765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fbdc86e461_14_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will send out a recap email with today’s resources and materials </a:t>
            </a:r>
            <a:endParaRPr/>
          </a:p>
        </p:txBody>
      </p:sp>
      <p:sp>
        <p:nvSpPr>
          <p:cNvPr id="965" name="Google Shape;965;g1fbdc86e461_14_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06c68b315e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We are able to offer 1 credit hour of continuing education credits for</a:t>
            </a:r>
            <a:r>
              <a:rPr lang="en-US"/>
              <a:t> the</a:t>
            </a:r>
            <a:r>
              <a:rPr lang="en-US">
                <a:solidFill>
                  <a:schemeClr val="dk1"/>
                </a:solidFill>
              </a:rPr>
              <a:t> one hour  session brought to you by the Clinical Directors Network. If you are seeking credits, you must complete the post-session evaluation. This will automatically appear when you close out of the session, and you will be re-directed to a short 5-question quiz upon completing the evaluation.</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a:solidFill>
                  <a:schemeClr val="dk1"/>
                </a:solidFill>
              </a:rPr>
              <a:t>We are always looking to improve our own content and engagement. We highly encourage everyone to please take a minute to complete the evaluation survey at the end of the session anyway.</a:t>
            </a:r>
            <a:endParaRPr/>
          </a:p>
        </p:txBody>
      </p:sp>
      <p:sp>
        <p:nvSpPr>
          <p:cNvPr id="365" name="Google Shape;365;g206c68b315e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06c68b315e_0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We are able to offer 1 credit hour of continuing education credits for</a:t>
            </a:r>
            <a:r>
              <a:rPr lang="en-US"/>
              <a:t> the</a:t>
            </a:r>
            <a:r>
              <a:rPr lang="en-US">
                <a:solidFill>
                  <a:schemeClr val="dk1"/>
                </a:solidFill>
              </a:rPr>
              <a:t> one hour  session brought to you by the Clinical Directors Network. If you are seeking credits, you must complete the post-session evaluation. This will automatically appear when you close out of the session, and you will be re-directed to a short 5-question quiz upon completing the evaluation.</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a:solidFill>
                  <a:schemeClr val="dk1"/>
                </a:solidFill>
              </a:rPr>
              <a:t>We are always looking to improve our own content and engagement. We highly encourage everyone to please take a minute to complete the evaluation survey at the end of the session anyway.</a:t>
            </a:r>
            <a:endParaRPr/>
          </a:p>
        </p:txBody>
      </p:sp>
      <p:sp>
        <p:nvSpPr>
          <p:cNvPr id="376" name="Google Shape;376;g206c68b315e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0c55bd37c1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We are able to offer 1 credit hour of continuing education credits for</a:t>
            </a:r>
            <a:r>
              <a:rPr lang="en-US"/>
              <a:t> the</a:t>
            </a:r>
            <a:r>
              <a:rPr lang="en-US">
                <a:solidFill>
                  <a:schemeClr val="dk1"/>
                </a:solidFill>
              </a:rPr>
              <a:t> one hour  session brought to you by the Clinical Directors Network. If you are seeking credits, you must complete the post-session evaluation. This will automatically appear when you close out of the session, and you will be re-directed to a short 5-question quiz upon completing the evaluation.</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a:solidFill>
                  <a:schemeClr val="dk1"/>
                </a:solidFill>
              </a:rPr>
              <a:t>We are always looking to improve our own content and engagement. We highly encourage everyone to please take a minute to complete the evaluation survey at the end of the session anyway.</a:t>
            </a:r>
            <a:endParaRPr/>
          </a:p>
        </p:txBody>
      </p:sp>
      <p:sp>
        <p:nvSpPr>
          <p:cNvPr id="387" name="Google Shape;387;g20c55bd37c1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06c68b315e_2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206c68b315e_2_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Fide to go over PHPC data for new attendees</a:t>
            </a:r>
            <a:endParaRPr/>
          </a:p>
        </p:txBody>
      </p:sp>
      <p:sp>
        <p:nvSpPr>
          <p:cNvPr id="399" name="Google Shape;399;g206c68b315e_2_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06c68b315e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06c68b315e_2_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Fide to go over PHPC data for new attendees</a:t>
            </a:r>
            <a:endParaRPr/>
          </a:p>
        </p:txBody>
      </p:sp>
      <p:sp>
        <p:nvSpPr>
          <p:cNvPr id="414" name="Google Shape;414;g206c68b315e_2_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type="titleOnly">
  <p:cSld name="TITLE_ONLY">
    <p:spTree>
      <p:nvGrpSpPr>
        <p:cNvPr id="12" name="Shape 12"/>
        <p:cNvGrpSpPr/>
        <p:nvPr/>
      </p:nvGrpSpPr>
      <p:grpSpPr>
        <a:xfrm>
          <a:off x="0" y="0"/>
          <a:ext cx="0" cy="0"/>
          <a:chOff x="0" y="0"/>
          <a:chExt cx="0" cy="0"/>
        </a:xfrm>
      </p:grpSpPr>
      <p:sp>
        <p:nvSpPr>
          <p:cNvPr id="13" name="Google Shape;13;g1fbdc86e461_9_30"/>
          <p:cNvSpPr/>
          <p:nvPr/>
        </p:nvSpPr>
        <p:spPr>
          <a:xfrm>
            <a:off x="-23232" y="0"/>
            <a:ext cx="12209939" cy="6855029"/>
          </a:xfrm>
          <a:custGeom>
            <a:rect b="b" l="l" r="r" t="t"/>
            <a:pathLst>
              <a:path extrusionOk="0" h="5046647" w="8988912">
                <a:moveTo>
                  <a:pt x="0" y="0"/>
                </a:moveTo>
                <a:lnTo>
                  <a:pt x="8988912" y="0"/>
                </a:lnTo>
                <a:lnTo>
                  <a:pt x="8988912" y="5046647"/>
                </a:lnTo>
                <a:lnTo>
                  <a:pt x="0" y="5046647"/>
                </a:lnTo>
                <a:close/>
              </a:path>
            </a:pathLst>
          </a:custGeom>
          <a:solidFill>
            <a:schemeClr val="dk2"/>
          </a:solidFill>
          <a:ln>
            <a:noFill/>
          </a:ln>
        </p:spPr>
      </p:sp>
      <p:sp>
        <p:nvSpPr>
          <p:cNvPr id="14" name="Google Shape;14;g1fbdc86e461_9_30"/>
          <p:cNvSpPr txBox="1"/>
          <p:nvPr>
            <p:ph idx="1" type="body"/>
          </p:nvPr>
        </p:nvSpPr>
        <p:spPr>
          <a:xfrm>
            <a:off x="2975333" y="2869800"/>
            <a:ext cx="6309600" cy="3017400"/>
          </a:xfrm>
          <a:prstGeom prst="rect">
            <a:avLst/>
          </a:prstGeom>
          <a:noFill/>
          <a:ln>
            <a:noFill/>
          </a:ln>
        </p:spPr>
        <p:txBody>
          <a:bodyPr anchorCtr="0" anchor="t" bIns="30475" lIns="60950" spcFirstLastPara="1" rIns="60950" wrap="square" tIns="30475">
            <a:normAutofit/>
          </a:bodyPr>
          <a:lstStyle>
            <a:lvl1pPr indent="-374650" lvl="0" marL="4572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1pPr>
            <a:lvl2pPr indent="-374650" lvl="1" marL="9144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indent="-374650" lvl="2" marL="13716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indent="-374650" lvl="3" marL="18288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indent="-374650" lvl="4" marL="22860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indent="-374650" lvl="5" marL="27432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indent="-374650" lvl="6" marL="32004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indent="-374650" lvl="7" marL="36576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indent="-374650" lvl="8" marL="41148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p:txBody>
      </p:sp>
      <p:sp>
        <p:nvSpPr>
          <p:cNvPr id="15" name="Google Shape;15;g1fbdc86e461_9_30"/>
          <p:cNvSpPr txBox="1"/>
          <p:nvPr>
            <p:ph type="title"/>
          </p:nvPr>
        </p:nvSpPr>
        <p:spPr>
          <a:xfrm>
            <a:off x="1584733" y="1834950"/>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lt1"/>
              </a:buClr>
              <a:buSzPts val="5000"/>
              <a:buFont typeface="Tenor Sans"/>
              <a:buNone/>
              <a:defRPr sz="5000">
                <a:solidFill>
                  <a:schemeClr val="lt1"/>
                </a:solidFill>
                <a:latin typeface="Tenor Sans"/>
                <a:ea typeface="Tenor Sans"/>
                <a:cs typeface="Tenor Sans"/>
                <a:sym typeface="Tenor Sans"/>
              </a:defRPr>
            </a:lvl1pPr>
            <a:lvl2pPr lvl="1" algn="l">
              <a:lnSpc>
                <a:spcPct val="100000"/>
              </a:lnSpc>
              <a:spcBef>
                <a:spcPts val="0"/>
              </a:spcBef>
              <a:spcAft>
                <a:spcPts val="0"/>
              </a:spcAft>
              <a:buClr>
                <a:schemeClr val="lt1"/>
              </a:buClr>
              <a:buSzPts val="900"/>
              <a:buNone/>
              <a:defRPr>
                <a:solidFill>
                  <a:schemeClr val="lt1"/>
                </a:solidFill>
              </a:defRPr>
            </a:lvl2pPr>
            <a:lvl3pPr lvl="2" algn="l">
              <a:lnSpc>
                <a:spcPct val="100000"/>
              </a:lnSpc>
              <a:spcBef>
                <a:spcPts val="0"/>
              </a:spcBef>
              <a:spcAft>
                <a:spcPts val="0"/>
              </a:spcAft>
              <a:buClr>
                <a:schemeClr val="lt1"/>
              </a:buClr>
              <a:buSzPts val="900"/>
              <a:buNone/>
              <a:defRPr>
                <a:solidFill>
                  <a:schemeClr val="lt1"/>
                </a:solidFill>
              </a:defRPr>
            </a:lvl3pPr>
            <a:lvl4pPr lvl="3" algn="l">
              <a:lnSpc>
                <a:spcPct val="100000"/>
              </a:lnSpc>
              <a:spcBef>
                <a:spcPts val="0"/>
              </a:spcBef>
              <a:spcAft>
                <a:spcPts val="0"/>
              </a:spcAft>
              <a:buClr>
                <a:schemeClr val="lt1"/>
              </a:buClr>
              <a:buSzPts val="900"/>
              <a:buNone/>
              <a:defRPr>
                <a:solidFill>
                  <a:schemeClr val="lt1"/>
                </a:solidFill>
              </a:defRPr>
            </a:lvl4pPr>
            <a:lvl5pPr lvl="4" algn="l">
              <a:lnSpc>
                <a:spcPct val="100000"/>
              </a:lnSpc>
              <a:spcBef>
                <a:spcPts val="0"/>
              </a:spcBef>
              <a:spcAft>
                <a:spcPts val="0"/>
              </a:spcAft>
              <a:buClr>
                <a:schemeClr val="lt1"/>
              </a:buClr>
              <a:buSzPts val="900"/>
              <a:buNone/>
              <a:defRPr>
                <a:solidFill>
                  <a:schemeClr val="lt1"/>
                </a:solidFill>
              </a:defRPr>
            </a:lvl5pPr>
            <a:lvl6pPr lvl="5" algn="l">
              <a:lnSpc>
                <a:spcPct val="100000"/>
              </a:lnSpc>
              <a:spcBef>
                <a:spcPts val="0"/>
              </a:spcBef>
              <a:spcAft>
                <a:spcPts val="0"/>
              </a:spcAft>
              <a:buClr>
                <a:schemeClr val="lt1"/>
              </a:buClr>
              <a:buSzPts val="900"/>
              <a:buNone/>
              <a:defRPr>
                <a:solidFill>
                  <a:schemeClr val="lt1"/>
                </a:solidFill>
              </a:defRPr>
            </a:lvl6pPr>
            <a:lvl7pPr lvl="6" algn="l">
              <a:lnSpc>
                <a:spcPct val="100000"/>
              </a:lnSpc>
              <a:spcBef>
                <a:spcPts val="0"/>
              </a:spcBef>
              <a:spcAft>
                <a:spcPts val="0"/>
              </a:spcAft>
              <a:buClr>
                <a:schemeClr val="lt1"/>
              </a:buClr>
              <a:buSzPts val="900"/>
              <a:buNone/>
              <a:defRPr>
                <a:solidFill>
                  <a:schemeClr val="lt1"/>
                </a:solidFill>
              </a:defRPr>
            </a:lvl7pPr>
            <a:lvl8pPr lvl="7" algn="l">
              <a:lnSpc>
                <a:spcPct val="100000"/>
              </a:lnSpc>
              <a:spcBef>
                <a:spcPts val="0"/>
              </a:spcBef>
              <a:spcAft>
                <a:spcPts val="0"/>
              </a:spcAft>
              <a:buClr>
                <a:schemeClr val="lt1"/>
              </a:buClr>
              <a:buSzPts val="900"/>
              <a:buNone/>
              <a:defRPr>
                <a:solidFill>
                  <a:schemeClr val="lt1"/>
                </a:solidFill>
              </a:defRPr>
            </a:lvl8pPr>
            <a:lvl9pPr lvl="8" algn="l">
              <a:lnSpc>
                <a:spcPct val="100000"/>
              </a:lnSpc>
              <a:spcBef>
                <a:spcPts val="0"/>
              </a:spcBef>
              <a:spcAft>
                <a:spcPts val="0"/>
              </a:spcAft>
              <a:buClr>
                <a:schemeClr val="lt1"/>
              </a:buClr>
              <a:buSzPts val="900"/>
              <a:buNone/>
              <a:defRPr>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4" name="Shape 54"/>
        <p:cNvGrpSpPr/>
        <p:nvPr/>
      </p:nvGrpSpPr>
      <p:grpSpPr>
        <a:xfrm>
          <a:off x="0" y="0"/>
          <a:ext cx="0" cy="0"/>
          <a:chOff x="0" y="0"/>
          <a:chExt cx="0" cy="0"/>
        </a:xfrm>
      </p:grpSpPr>
      <p:sp>
        <p:nvSpPr>
          <p:cNvPr id="55" name="Google Shape;55;g1fbdc86e461_2_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6" name="Google Shape;56;g1fbdc86e461_2_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g1fbdc86e461_2_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g1fbdc86e461_2_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g1fbdc86e461_2_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g206c68b315e_2_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206c68b315e_2_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g206c68b315e_2_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206c68b315e_2_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206c68b315e_2_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g206c68b315e_2_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206c68b315e_2_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206c68b315e_2_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g206c68b315e_2_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206c68b315e_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206c68b315e_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206c68b315e_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1" name="Shape 81"/>
        <p:cNvGrpSpPr/>
        <p:nvPr/>
      </p:nvGrpSpPr>
      <p:grpSpPr>
        <a:xfrm>
          <a:off x="0" y="0"/>
          <a:ext cx="0" cy="0"/>
          <a:chOff x="0" y="0"/>
          <a:chExt cx="0" cy="0"/>
        </a:xfrm>
      </p:grpSpPr>
      <p:sp>
        <p:nvSpPr>
          <p:cNvPr id="82" name="Google Shape;82;g206c68b315e_2_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206c68b315e_2_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4" name="Google Shape;84;g206c68b315e_2_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206c68b315e_2_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206c68b315e_2_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g206c68b315e_2_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g206c68b315e_2_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0" name="Google Shape;90;g206c68b315e_2_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206c68b315e_2_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206c68b315e_2_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g206c68b315e_2_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206c68b315e_2_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g206c68b315e_2_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g206c68b315e_2_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206c68b315e_2_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06c68b315e_2_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g206c68b315e_2_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06c68b315e_2_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3" name="Google Shape;103;g206c68b315e_2_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g206c68b315e_2_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5" name="Google Shape;105;g206c68b315e_2_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g206c68b315e_2_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206c68b315e_2_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06c68b315e_2_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9" name="Shape 109"/>
        <p:cNvGrpSpPr/>
        <p:nvPr/>
      </p:nvGrpSpPr>
      <p:grpSpPr>
        <a:xfrm>
          <a:off x="0" y="0"/>
          <a:ext cx="0" cy="0"/>
          <a:chOff x="0" y="0"/>
          <a:chExt cx="0" cy="0"/>
        </a:xfrm>
      </p:grpSpPr>
      <p:sp>
        <p:nvSpPr>
          <p:cNvPr id="110" name="Google Shape;110;g206c68b315e_2_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06c68b315e_2_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2" name="Google Shape;112;g206c68b315e_2_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3" name="Google Shape;113;g206c68b315e_2_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06c68b315e_2_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06c68b315e_2_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6" name="Shape 116"/>
        <p:cNvGrpSpPr/>
        <p:nvPr/>
      </p:nvGrpSpPr>
      <p:grpSpPr>
        <a:xfrm>
          <a:off x="0" y="0"/>
          <a:ext cx="0" cy="0"/>
          <a:chOff x="0" y="0"/>
          <a:chExt cx="0" cy="0"/>
        </a:xfrm>
      </p:grpSpPr>
      <p:sp>
        <p:nvSpPr>
          <p:cNvPr id="117" name="Google Shape;117;g206c68b315e_2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206c68b315e_2_56"/>
          <p:cNvSpPr/>
          <p:nvPr>
            <p:ph idx="2" type="pic"/>
          </p:nvPr>
        </p:nvSpPr>
        <p:spPr>
          <a:xfrm>
            <a:off x="5183188" y="987425"/>
            <a:ext cx="6172200" cy="4873625"/>
          </a:xfrm>
          <a:prstGeom prst="rect">
            <a:avLst/>
          </a:prstGeom>
          <a:noFill/>
          <a:ln>
            <a:noFill/>
          </a:ln>
        </p:spPr>
      </p:sp>
      <p:sp>
        <p:nvSpPr>
          <p:cNvPr id="119" name="Google Shape;119;g206c68b315e_2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g206c68b315e_2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06c68b315e_2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06c68b315e_2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g206c68b315e_2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206c68b315e_2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g206c68b315e_2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06c68b315e_2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06c68b315e_2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g206c68b315e_2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06c68b315e_2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g206c68b315e_2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206c68b315e_2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06c68b315e_2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1" name="Shape 141"/>
        <p:cNvGrpSpPr/>
        <p:nvPr/>
      </p:nvGrpSpPr>
      <p:grpSpPr>
        <a:xfrm>
          <a:off x="0" y="0"/>
          <a:ext cx="0" cy="0"/>
          <a:chOff x="0" y="0"/>
          <a:chExt cx="0" cy="0"/>
        </a:xfrm>
      </p:grpSpPr>
      <p:sp>
        <p:nvSpPr>
          <p:cNvPr id="142" name="Google Shape;142;g203659cebea_2_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03659cebea_2_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g203659cebea_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03659cebea_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203659cebea_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g203659cebea_2_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03659cebea_2_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g203659cebea_2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03659cebea_2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203659cebea_2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3" name="Shape 153"/>
        <p:cNvGrpSpPr/>
        <p:nvPr/>
      </p:nvGrpSpPr>
      <p:grpSpPr>
        <a:xfrm>
          <a:off x="0" y="0"/>
          <a:ext cx="0" cy="0"/>
          <a:chOff x="0" y="0"/>
          <a:chExt cx="0" cy="0"/>
        </a:xfrm>
      </p:grpSpPr>
      <p:sp>
        <p:nvSpPr>
          <p:cNvPr id="154" name="Google Shape;154;g203659cebea_2_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203659cebea_2_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g203659cebea_2_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g203659cebea_2_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203659cebea_2_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203659cebea_2_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0" name="Shape 160"/>
        <p:cNvGrpSpPr/>
        <p:nvPr/>
      </p:nvGrpSpPr>
      <p:grpSpPr>
        <a:xfrm>
          <a:off x="0" y="0"/>
          <a:ext cx="0" cy="0"/>
          <a:chOff x="0" y="0"/>
          <a:chExt cx="0" cy="0"/>
        </a:xfrm>
      </p:grpSpPr>
      <p:sp>
        <p:nvSpPr>
          <p:cNvPr id="161" name="Google Shape;161;g203659cebea_2_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203659cebea_2_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3" name="Google Shape;163;g203659cebea_2_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203659cebea_2_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203659cebea_2_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6" name="Shape 166"/>
        <p:cNvGrpSpPr/>
        <p:nvPr/>
      </p:nvGrpSpPr>
      <p:grpSpPr>
        <a:xfrm>
          <a:off x="0" y="0"/>
          <a:ext cx="0" cy="0"/>
          <a:chOff x="0" y="0"/>
          <a:chExt cx="0" cy="0"/>
        </a:xfrm>
      </p:grpSpPr>
      <p:sp>
        <p:nvSpPr>
          <p:cNvPr id="167" name="Google Shape;167;g203659cebea_2_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203659cebea_2_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g203659cebea_2_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g203659cebea_2_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1" name="Google Shape;171;g203659cebea_2_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g203659cebea_2_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203659cebea_2_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g203659cebea_2_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5" name="Shape 175"/>
        <p:cNvGrpSpPr/>
        <p:nvPr/>
      </p:nvGrpSpPr>
      <p:grpSpPr>
        <a:xfrm>
          <a:off x="0" y="0"/>
          <a:ext cx="0" cy="0"/>
          <a:chOff x="0" y="0"/>
          <a:chExt cx="0" cy="0"/>
        </a:xfrm>
      </p:grpSpPr>
      <p:sp>
        <p:nvSpPr>
          <p:cNvPr id="176" name="Google Shape;176;g203659cebea_2_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203659cebea_2_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g203659cebea_2_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03659cebea_2_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 name="Shape 180"/>
        <p:cNvGrpSpPr/>
        <p:nvPr/>
      </p:nvGrpSpPr>
      <p:grpSpPr>
        <a:xfrm>
          <a:off x="0" y="0"/>
          <a:ext cx="0" cy="0"/>
          <a:chOff x="0" y="0"/>
          <a:chExt cx="0" cy="0"/>
        </a:xfrm>
      </p:grpSpPr>
      <p:sp>
        <p:nvSpPr>
          <p:cNvPr id="181" name="Google Shape;181;g203659cebea_2_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203659cebea_2_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g203659cebea_2_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4" name="Shape 184"/>
        <p:cNvGrpSpPr/>
        <p:nvPr/>
      </p:nvGrpSpPr>
      <p:grpSpPr>
        <a:xfrm>
          <a:off x="0" y="0"/>
          <a:ext cx="0" cy="0"/>
          <a:chOff x="0" y="0"/>
          <a:chExt cx="0" cy="0"/>
        </a:xfrm>
      </p:grpSpPr>
      <p:sp>
        <p:nvSpPr>
          <p:cNvPr id="185" name="Google Shape;185;g203659cebea_2_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g203659cebea_2_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7" name="Google Shape;187;g203659cebea_2_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8" name="Google Shape;188;g203659cebea_2_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g203659cebea_2_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g203659cebea_2_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1fbdc86e461_9_8"/>
          <p:cNvSpPr txBox="1"/>
          <p:nvPr>
            <p:ph idx="1" type="body"/>
          </p:nvPr>
        </p:nvSpPr>
        <p:spPr>
          <a:xfrm>
            <a:off x="864533" y="1620617"/>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
        <p:nvSpPr>
          <p:cNvPr id="19" name="Google Shape;19;g1fbdc86e461_9_8"/>
          <p:cNvSpPr/>
          <p:nvPr/>
        </p:nvSpPr>
        <p:spPr>
          <a:xfrm>
            <a:off x="0" y="6172200"/>
            <a:ext cx="12186717" cy="685503"/>
          </a:xfrm>
          <a:custGeom>
            <a:rect b="b" l="l" r="r" t="t"/>
            <a:pathLst>
              <a:path extrusionOk="0" h="504665" w="8971816">
                <a:moveTo>
                  <a:pt x="0" y="0"/>
                </a:moveTo>
                <a:lnTo>
                  <a:pt x="8971816" y="0"/>
                </a:lnTo>
                <a:lnTo>
                  <a:pt x="8971816" y="504665"/>
                </a:lnTo>
                <a:lnTo>
                  <a:pt x="0" y="504665"/>
                </a:lnTo>
                <a:close/>
              </a:path>
            </a:pathLst>
          </a:custGeom>
          <a:solidFill>
            <a:schemeClr val="accent4"/>
          </a:solidFill>
          <a:ln>
            <a:noFill/>
          </a:ln>
        </p:spPr>
      </p:sp>
      <p:sp>
        <p:nvSpPr>
          <p:cNvPr id="20" name="Google Shape;20;g1fbdc86e461_9_8"/>
          <p:cNvSpPr txBox="1"/>
          <p:nvPr>
            <p:ph type="title"/>
          </p:nvPr>
        </p:nvSpPr>
        <p:spPr>
          <a:xfrm>
            <a:off x="706117" y="505167"/>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1" name="Shape 191"/>
        <p:cNvGrpSpPr/>
        <p:nvPr/>
      </p:nvGrpSpPr>
      <p:grpSpPr>
        <a:xfrm>
          <a:off x="0" y="0"/>
          <a:ext cx="0" cy="0"/>
          <a:chOff x="0" y="0"/>
          <a:chExt cx="0" cy="0"/>
        </a:xfrm>
      </p:grpSpPr>
      <p:sp>
        <p:nvSpPr>
          <p:cNvPr id="192" name="Google Shape;192;g203659cebea_2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203659cebea_2_56"/>
          <p:cNvSpPr/>
          <p:nvPr>
            <p:ph idx="2" type="pic"/>
          </p:nvPr>
        </p:nvSpPr>
        <p:spPr>
          <a:xfrm>
            <a:off x="5183188" y="987425"/>
            <a:ext cx="6172200" cy="4873625"/>
          </a:xfrm>
          <a:prstGeom prst="rect">
            <a:avLst/>
          </a:prstGeom>
          <a:noFill/>
          <a:ln>
            <a:noFill/>
          </a:ln>
        </p:spPr>
      </p:sp>
      <p:sp>
        <p:nvSpPr>
          <p:cNvPr id="194" name="Google Shape;194;g203659cebea_2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5" name="Google Shape;195;g203659cebea_2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g203659cebea_2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g203659cebea_2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8" name="Shape 198"/>
        <p:cNvGrpSpPr/>
        <p:nvPr/>
      </p:nvGrpSpPr>
      <p:grpSpPr>
        <a:xfrm>
          <a:off x="0" y="0"/>
          <a:ext cx="0" cy="0"/>
          <a:chOff x="0" y="0"/>
          <a:chExt cx="0" cy="0"/>
        </a:xfrm>
      </p:grpSpPr>
      <p:sp>
        <p:nvSpPr>
          <p:cNvPr id="199" name="Google Shape;199;g203659cebea_2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203659cebea_2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g203659cebea_2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g203659cebea_2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g203659cebea_2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4" name="Shape 204"/>
        <p:cNvGrpSpPr/>
        <p:nvPr/>
      </p:nvGrpSpPr>
      <p:grpSpPr>
        <a:xfrm>
          <a:off x="0" y="0"/>
          <a:ext cx="0" cy="0"/>
          <a:chOff x="0" y="0"/>
          <a:chExt cx="0" cy="0"/>
        </a:xfrm>
      </p:grpSpPr>
      <p:sp>
        <p:nvSpPr>
          <p:cNvPr id="205" name="Google Shape;205;g203659cebea_2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203659cebea_2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g203659cebea_2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203659cebea_2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g203659cebea_2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6" name="Shape 216"/>
        <p:cNvGrpSpPr/>
        <p:nvPr/>
      </p:nvGrpSpPr>
      <p:grpSpPr>
        <a:xfrm>
          <a:off x="0" y="0"/>
          <a:ext cx="0" cy="0"/>
          <a:chOff x="0" y="0"/>
          <a:chExt cx="0" cy="0"/>
        </a:xfrm>
      </p:grpSpPr>
      <p:sp>
        <p:nvSpPr>
          <p:cNvPr id="217" name="Google Shape;217;g203659cebea_2_1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g203659cebea_2_1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19" name="Google Shape;219;g203659cebea_2_1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g203659cebea_2_1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g203659cebea_2_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2" name="Shape 222"/>
        <p:cNvGrpSpPr/>
        <p:nvPr/>
      </p:nvGrpSpPr>
      <p:grpSpPr>
        <a:xfrm>
          <a:off x="0" y="0"/>
          <a:ext cx="0" cy="0"/>
          <a:chOff x="0" y="0"/>
          <a:chExt cx="0" cy="0"/>
        </a:xfrm>
      </p:grpSpPr>
      <p:sp>
        <p:nvSpPr>
          <p:cNvPr id="223" name="Google Shape;223;g203659cebea_2_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g203659cebea_2_1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25" name="Google Shape;225;g203659cebea_2_1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26" name="Google Shape;226;g203659cebea_2_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g203659cebea_2_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203659cebea_2_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3" name="Shape 233"/>
        <p:cNvGrpSpPr/>
        <p:nvPr/>
      </p:nvGrpSpPr>
      <p:grpSpPr>
        <a:xfrm>
          <a:off x="0" y="0"/>
          <a:ext cx="0" cy="0"/>
          <a:chOff x="0" y="0"/>
          <a:chExt cx="0" cy="0"/>
        </a:xfrm>
      </p:grpSpPr>
      <p:sp>
        <p:nvSpPr>
          <p:cNvPr id="234" name="Google Shape;234;g1fbdc86e461_14_4"/>
          <p:cNvSpPr/>
          <p:nvPr/>
        </p:nvSpPr>
        <p:spPr>
          <a:xfrm>
            <a:off x="0" y="5754525"/>
            <a:ext cx="12192079" cy="1103480"/>
          </a:xfrm>
          <a:custGeom>
            <a:rect b="b" l="l" r="r" t="t"/>
            <a:pathLst>
              <a:path extrusionOk="0" h="435940" w="4816592">
                <a:moveTo>
                  <a:pt x="0" y="0"/>
                </a:moveTo>
                <a:lnTo>
                  <a:pt x="4816592" y="0"/>
                </a:lnTo>
                <a:lnTo>
                  <a:pt x="4816592" y="435940"/>
                </a:lnTo>
                <a:lnTo>
                  <a:pt x="0" y="435940"/>
                </a:lnTo>
                <a:close/>
              </a:path>
            </a:pathLst>
          </a:custGeom>
          <a:solidFill>
            <a:srgbClr val="0C48BB"/>
          </a:solidFill>
          <a:ln>
            <a:noFill/>
          </a:ln>
        </p:spPr>
      </p:sp>
      <p:sp>
        <p:nvSpPr>
          <p:cNvPr id="235" name="Google Shape;235;g1fbdc86e461_14_4"/>
          <p:cNvSpPr txBox="1"/>
          <p:nvPr>
            <p:ph idx="1" type="body"/>
          </p:nvPr>
        </p:nvSpPr>
        <p:spPr>
          <a:xfrm>
            <a:off x="1004900" y="3154567"/>
            <a:ext cx="5486400" cy="3017400"/>
          </a:xfrm>
          <a:prstGeom prst="rect">
            <a:avLst/>
          </a:prstGeom>
          <a:noFill/>
          <a:ln>
            <a:noFill/>
          </a:ln>
        </p:spPr>
        <p:txBody>
          <a:bodyPr anchorCtr="0" anchor="t" bIns="30475" lIns="60950" spcFirstLastPara="1" rIns="60950" wrap="square" tIns="30475">
            <a:normAutofit/>
          </a:bodyPr>
          <a:lstStyle>
            <a:lvl1pPr indent="-374650" lvl="0" marL="4572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1pPr>
            <a:lvl2pPr indent="-374650" lvl="1" marL="9144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2pPr>
            <a:lvl3pPr indent="-374650" lvl="2" marL="13716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3pPr>
            <a:lvl4pPr indent="-374650" lvl="3" marL="18288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4pPr>
            <a:lvl5pPr indent="-374650" lvl="4" marL="22860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5pPr>
            <a:lvl6pPr indent="-374650" lvl="5" marL="27432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6pPr>
            <a:lvl7pPr indent="-374650" lvl="6" marL="32004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7pPr>
            <a:lvl8pPr indent="-374650" lvl="7" marL="36576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8pPr>
            <a:lvl9pPr indent="-374650" lvl="8" marL="41148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9pPr>
          </a:lstStyle>
          <a:p/>
        </p:txBody>
      </p:sp>
      <p:sp>
        <p:nvSpPr>
          <p:cNvPr id="236" name="Google Shape;236;g1fbdc86e461_14_4"/>
          <p:cNvSpPr txBox="1"/>
          <p:nvPr>
            <p:ph type="title"/>
          </p:nvPr>
        </p:nvSpPr>
        <p:spPr>
          <a:xfrm>
            <a:off x="768200" y="433067"/>
            <a:ext cx="9557200" cy="22596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8200"/>
              <a:buFont typeface="Tenor Sans"/>
              <a:buNone/>
              <a:defRPr sz="82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7" name="Shape 237"/>
        <p:cNvGrpSpPr/>
        <p:nvPr/>
      </p:nvGrpSpPr>
      <p:grpSpPr>
        <a:xfrm>
          <a:off x="0" y="0"/>
          <a:ext cx="0" cy="0"/>
          <a:chOff x="0" y="0"/>
          <a:chExt cx="0" cy="0"/>
        </a:xfrm>
      </p:grpSpPr>
      <p:sp>
        <p:nvSpPr>
          <p:cNvPr id="238" name="Google Shape;238;g1fbdc86e461_14_8"/>
          <p:cNvSpPr txBox="1"/>
          <p:nvPr>
            <p:ph idx="1" type="body"/>
          </p:nvPr>
        </p:nvSpPr>
        <p:spPr>
          <a:xfrm>
            <a:off x="864533" y="1620617"/>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
        <p:nvSpPr>
          <p:cNvPr id="239" name="Google Shape;239;g1fbdc86e461_14_8"/>
          <p:cNvSpPr/>
          <p:nvPr/>
        </p:nvSpPr>
        <p:spPr>
          <a:xfrm>
            <a:off x="0" y="6172200"/>
            <a:ext cx="12186717" cy="685503"/>
          </a:xfrm>
          <a:custGeom>
            <a:rect b="b" l="l" r="r" t="t"/>
            <a:pathLst>
              <a:path extrusionOk="0" h="504665" w="8971816">
                <a:moveTo>
                  <a:pt x="0" y="0"/>
                </a:moveTo>
                <a:lnTo>
                  <a:pt x="8971816" y="0"/>
                </a:lnTo>
                <a:lnTo>
                  <a:pt x="8971816" y="504665"/>
                </a:lnTo>
                <a:lnTo>
                  <a:pt x="0" y="504665"/>
                </a:lnTo>
                <a:close/>
              </a:path>
            </a:pathLst>
          </a:custGeom>
          <a:solidFill>
            <a:srgbClr val="0C48BB"/>
          </a:solidFill>
          <a:ln>
            <a:noFill/>
          </a:ln>
        </p:spPr>
      </p:sp>
      <p:sp>
        <p:nvSpPr>
          <p:cNvPr id="240" name="Google Shape;240;g1fbdc86e461_14_8"/>
          <p:cNvSpPr txBox="1"/>
          <p:nvPr>
            <p:ph type="title"/>
          </p:nvPr>
        </p:nvSpPr>
        <p:spPr>
          <a:xfrm>
            <a:off x="706117" y="505167"/>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1" name="Shape 241"/>
        <p:cNvGrpSpPr/>
        <p:nvPr/>
      </p:nvGrpSpPr>
      <p:grpSpPr>
        <a:xfrm>
          <a:off x="0" y="0"/>
          <a:ext cx="0" cy="0"/>
          <a:chOff x="0" y="0"/>
          <a:chExt cx="0" cy="0"/>
        </a:xfrm>
      </p:grpSpPr>
      <p:sp>
        <p:nvSpPr>
          <p:cNvPr id="242" name="Google Shape;242;g1fbdc86e461_14_12"/>
          <p:cNvSpPr/>
          <p:nvPr/>
        </p:nvSpPr>
        <p:spPr>
          <a:xfrm>
            <a:off x="0" y="0"/>
            <a:ext cx="12186717" cy="2084189"/>
          </a:xfrm>
          <a:custGeom>
            <a:rect b="b" l="l" r="r" t="t"/>
            <a:pathLst>
              <a:path extrusionOk="0" h="1534372" w="8971816">
                <a:moveTo>
                  <a:pt x="0" y="0"/>
                </a:moveTo>
                <a:lnTo>
                  <a:pt x="8971816" y="0"/>
                </a:lnTo>
                <a:lnTo>
                  <a:pt x="8971816" y="1534372"/>
                </a:lnTo>
                <a:lnTo>
                  <a:pt x="0" y="1534372"/>
                </a:lnTo>
                <a:close/>
              </a:path>
            </a:pathLst>
          </a:custGeom>
          <a:solidFill>
            <a:srgbClr val="0C48BB"/>
          </a:solidFill>
          <a:ln>
            <a:noFill/>
          </a:ln>
        </p:spPr>
      </p:sp>
      <p:sp>
        <p:nvSpPr>
          <p:cNvPr id="243" name="Google Shape;243;g1fbdc86e461_14_12"/>
          <p:cNvSpPr txBox="1"/>
          <p:nvPr>
            <p:ph type="title"/>
          </p:nvPr>
        </p:nvSpPr>
        <p:spPr>
          <a:xfrm>
            <a:off x="689450" y="483250"/>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lt1"/>
              </a:buClr>
              <a:buSzPts val="5000"/>
              <a:buFont typeface="Tenor Sans"/>
              <a:buNone/>
              <a:defRPr sz="5000">
                <a:solidFill>
                  <a:schemeClr val="lt1"/>
                </a:solidFill>
                <a:latin typeface="Tenor Sans"/>
                <a:ea typeface="Tenor Sans"/>
                <a:cs typeface="Tenor Sans"/>
                <a:sym typeface="Tenor Sans"/>
              </a:defRPr>
            </a:lvl1pPr>
            <a:lvl2pPr lvl="1" algn="l">
              <a:lnSpc>
                <a:spcPct val="100000"/>
              </a:lnSpc>
              <a:spcBef>
                <a:spcPts val="0"/>
              </a:spcBef>
              <a:spcAft>
                <a:spcPts val="0"/>
              </a:spcAft>
              <a:buClr>
                <a:schemeClr val="lt1"/>
              </a:buClr>
              <a:buSzPts val="900"/>
              <a:buNone/>
              <a:defRPr>
                <a:solidFill>
                  <a:schemeClr val="lt1"/>
                </a:solidFill>
              </a:defRPr>
            </a:lvl2pPr>
            <a:lvl3pPr lvl="2" algn="l">
              <a:lnSpc>
                <a:spcPct val="100000"/>
              </a:lnSpc>
              <a:spcBef>
                <a:spcPts val="0"/>
              </a:spcBef>
              <a:spcAft>
                <a:spcPts val="0"/>
              </a:spcAft>
              <a:buClr>
                <a:schemeClr val="lt1"/>
              </a:buClr>
              <a:buSzPts val="900"/>
              <a:buNone/>
              <a:defRPr>
                <a:solidFill>
                  <a:schemeClr val="lt1"/>
                </a:solidFill>
              </a:defRPr>
            </a:lvl3pPr>
            <a:lvl4pPr lvl="3" algn="l">
              <a:lnSpc>
                <a:spcPct val="100000"/>
              </a:lnSpc>
              <a:spcBef>
                <a:spcPts val="0"/>
              </a:spcBef>
              <a:spcAft>
                <a:spcPts val="0"/>
              </a:spcAft>
              <a:buClr>
                <a:schemeClr val="lt1"/>
              </a:buClr>
              <a:buSzPts val="900"/>
              <a:buNone/>
              <a:defRPr>
                <a:solidFill>
                  <a:schemeClr val="lt1"/>
                </a:solidFill>
              </a:defRPr>
            </a:lvl4pPr>
            <a:lvl5pPr lvl="4" algn="l">
              <a:lnSpc>
                <a:spcPct val="100000"/>
              </a:lnSpc>
              <a:spcBef>
                <a:spcPts val="0"/>
              </a:spcBef>
              <a:spcAft>
                <a:spcPts val="0"/>
              </a:spcAft>
              <a:buClr>
                <a:schemeClr val="lt1"/>
              </a:buClr>
              <a:buSzPts val="900"/>
              <a:buNone/>
              <a:defRPr>
                <a:solidFill>
                  <a:schemeClr val="lt1"/>
                </a:solidFill>
              </a:defRPr>
            </a:lvl5pPr>
            <a:lvl6pPr lvl="5" algn="l">
              <a:lnSpc>
                <a:spcPct val="100000"/>
              </a:lnSpc>
              <a:spcBef>
                <a:spcPts val="0"/>
              </a:spcBef>
              <a:spcAft>
                <a:spcPts val="0"/>
              </a:spcAft>
              <a:buClr>
                <a:schemeClr val="lt1"/>
              </a:buClr>
              <a:buSzPts val="900"/>
              <a:buNone/>
              <a:defRPr>
                <a:solidFill>
                  <a:schemeClr val="lt1"/>
                </a:solidFill>
              </a:defRPr>
            </a:lvl6pPr>
            <a:lvl7pPr lvl="6" algn="l">
              <a:lnSpc>
                <a:spcPct val="100000"/>
              </a:lnSpc>
              <a:spcBef>
                <a:spcPts val="0"/>
              </a:spcBef>
              <a:spcAft>
                <a:spcPts val="0"/>
              </a:spcAft>
              <a:buClr>
                <a:schemeClr val="lt1"/>
              </a:buClr>
              <a:buSzPts val="900"/>
              <a:buNone/>
              <a:defRPr>
                <a:solidFill>
                  <a:schemeClr val="lt1"/>
                </a:solidFill>
              </a:defRPr>
            </a:lvl7pPr>
            <a:lvl8pPr lvl="7" algn="l">
              <a:lnSpc>
                <a:spcPct val="100000"/>
              </a:lnSpc>
              <a:spcBef>
                <a:spcPts val="0"/>
              </a:spcBef>
              <a:spcAft>
                <a:spcPts val="0"/>
              </a:spcAft>
              <a:buClr>
                <a:schemeClr val="lt1"/>
              </a:buClr>
              <a:buSzPts val="900"/>
              <a:buNone/>
              <a:defRPr>
                <a:solidFill>
                  <a:schemeClr val="lt1"/>
                </a:solidFill>
              </a:defRPr>
            </a:lvl8pPr>
            <a:lvl9pPr lvl="8" algn="l">
              <a:lnSpc>
                <a:spcPct val="100000"/>
              </a:lnSpc>
              <a:spcBef>
                <a:spcPts val="0"/>
              </a:spcBef>
              <a:spcAft>
                <a:spcPts val="0"/>
              </a:spcAft>
              <a:buClr>
                <a:schemeClr val="lt1"/>
              </a:buClr>
              <a:buSzPts val="900"/>
              <a:buNone/>
              <a:defRPr>
                <a:solidFill>
                  <a:schemeClr val="lt1"/>
                </a:solidFill>
              </a:defRPr>
            </a:lvl9pPr>
          </a:lstStyle>
          <a:p/>
        </p:txBody>
      </p:sp>
      <p:sp>
        <p:nvSpPr>
          <p:cNvPr id="244" name="Google Shape;244;g1fbdc86e461_14_12"/>
          <p:cNvSpPr txBox="1"/>
          <p:nvPr>
            <p:ph idx="1" type="body"/>
          </p:nvPr>
        </p:nvSpPr>
        <p:spPr>
          <a:xfrm>
            <a:off x="1144450" y="2732450"/>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type="twoObj">
  <p:cSld name="TWO_OBJECTS">
    <p:spTree>
      <p:nvGrpSpPr>
        <p:cNvPr id="245" name="Shape 245"/>
        <p:cNvGrpSpPr/>
        <p:nvPr/>
      </p:nvGrpSpPr>
      <p:grpSpPr>
        <a:xfrm>
          <a:off x="0" y="0"/>
          <a:ext cx="0" cy="0"/>
          <a:chOff x="0" y="0"/>
          <a:chExt cx="0" cy="0"/>
        </a:xfrm>
      </p:grpSpPr>
      <p:sp>
        <p:nvSpPr>
          <p:cNvPr id="246" name="Google Shape;246;g1fbdc86e461_14_16"/>
          <p:cNvSpPr/>
          <p:nvPr/>
        </p:nvSpPr>
        <p:spPr>
          <a:xfrm>
            <a:off x="0" y="0"/>
            <a:ext cx="12186717" cy="6886773"/>
          </a:xfrm>
          <a:custGeom>
            <a:rect b="b" l="l" r="r" t="t"/>
            <a:pathLst>
              <a:path extrusionOk="0" h="1534372" w="8971816">
                <a:moveTo>
                  <a:pt x="0" y="0"/>
                </a:moveTo>
                <a:lnTo>
                  <a:pt x="8971816" y="0"/>
                </a:lnTo>
                <a:lnTo>
                  <a:pt x="8971816" y="1534372"/>
                </a:lnTo>
                <a:lnTo>
                  <a:pt x="0" y="1534372"/>
                </a:lnTo>
                <a:close/>
              </a:path>
            </a:pathLst>
          </a:custGeom>
          <a:solidFill>
            <a:srgbClr val="0C48BB"/>
          </a:solidFill>
          <a:ln>
            <a:noFill/>
          </a:ln>
        </p:spPr>
      </p:sp>
      <p:sp>
        <p:nvSpPr>
          <p:cNvPr id="247" name="Google Shape;247;g1fbdc86e461_14_16"/>
          <p:cNvSpPr txBox="1"/>
          <p:nvPr>
            <p:ph idx="1" type="body"/>
          </p:nvPr>
        </p:nvSpPr>
        <p:spPr>
          <a:xfrm>
            <a:off x="600317" y="2961200"/>
            <a:ext cx="35160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4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sp>
        <p:nvSpPr>
          <p:cNvPr id="248" name="Google Shape;248;g1fbdc86e461_14_16"/>
          <p:cNvSpPr txBox="1"/>
          <p:nvPr>
            <p:ph idx="2" type="body"/>
          </p:nvPr>
        </p:nvSpPr>
        <p:spPr>
          <a:xfrm>
            <a:off x="4443583" y="2961200"/>
            <a:ext cx="35160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4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sp>
        <p:nvSpPr>
          <p:cNvPr id="249" name="Google Shape;249;g1fbdc86e461_14_16"/>
          <p:cNvSpPr txBox="1"/>
          <p:nvPr>
            <p:ph idx="3" type="body"/>
          </p:nvPr>
        </p:nvSpPr>
        <p:spPr>
          <a:xfrm>
            <a:off x="8348300" y="2961200"/>
            <a:ext cx="35160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4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cxnSp>
        <p:nvCxnSpPr>
          <p:cNvPr id="250" name="Google Shape;250;g1fbdc86e461_14_16"/>
          <p:cNvCxnSpPr/>
          <p:nvPr/>
        </p:nvCxnSpPr>
        <p:spPr>
          <a:xfrm rot="-5400000">
            <a:off x="2082148" y="4270999"/>
            <a:ext cx="4130400" cy="0"/>
          </a:xfrm>
          <a:prstGeom prst="straightConnector1">
            <a:avLst/>
          </a:prstGeom>
          <a:noFill/>
          <a:ln cap="flat" cmpd="sng" w="9525">
            <a:solidFill>
              <a:srgbClr val="FFFFFF"/>
            </a:solidFill>
            <a:prstDash val="solid"/>
            <a:round/>
            <a:headEnd len="sm" w="sm" type="none"/>
            <a:tailEnd len="sm" w="sm" type="none"/>
          </a:ln>
        </p:spPr>
      </p:cxnSp>
      <p:cxnSp>
        <p:nvCxnSpPr>
          <p:cNvPr id="251" name="Google Shape;251;g1fbdc86e461_14_16"/>
          <p:cNvCxnSpPr/>
          <p:nvPr/>
        </p:nvCxnSpPr>
        <p:spPr>
          <a:xfrm rot="-5400000">
            <a:off x="5964306" y="4270999"/>
            <a:ext cx="4130400" cy="0"/>
          </a:xfrm>
          <a:prstGeom prst="straightConnector1">
            <a:avLst/>
          </a:prstGeom>
          <a:noFill/>
          <a:ln cap="flat" cmpd="sng" w="9525">
            <a:solidFill>
              <a:srgbClr val="FFFFFF"/>
            </a:solidFill>
            <a:prstDash val="solid"/>
            <a:round/>
            <a:headEnd len="sm" w="sm" type="none"/>
            <a:tailEnd len="sm" w="sm" type="none"/>
          </a:ln>
        </p:spPr>
      </p:cxnSp>
      <p:sp>
        <p:nvSpPr>
          <p:cNvPr id="252" name="Google Shape;252;g1fbdc86e461_14_16"/>
          <p:cNvSpPr txBox="1"/>
          <p:nvPr>
            <p:ph type="title"/>
          </p:nvPr>
        </p:nvSpPr>
        <p:spPr>
          <a:xfrm>
            <a:off x="689450" y="483250"/>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lt1"/>
              </a:buClr>
              <a:buSzPts val="5000"/>
              <a:buFont typeface="Tenor Sans"/>
              <a:buNone/>
              <a:defRPr sz="5000">
                <a:solidFill>
                  <a:schemeClr val="lt1"/>
                </a:solidFill>
                <a:latin typeface="Tenor Sans"/>
                <a:ea typeface="Tenor Sans"/>
                <a:cs typeface="Tenor Sans"/>
                <a:sym typeface="Tenor Sans"/>
              </a:defRPr>
            </a:lvl1pPr>
            <a:lvl2pPr lvl="1" algn="l">
              <a:lnSpc>
                <a:spcPct val="100000"/>
              </a:lnSpc>
              <a:spcBef>
                <a:spcPts val="0"/>
              </a:spcBef>
              <a:spcAft>
                <a:spcPts val="0"/>
              </a:spcAft>
              <a:buClr>
                <a:schemeClr val="lt1"/>
              </a:buClr>
              <a:buSzPts val="900"/>
              <a:buNone/>
              <a:defRPr>
                <a:solidFill>
                  <a:schemeClr val="lt1"/>
                </a:solidFill>
              </a:defRPr>
            </a:lvl2pPr>
            <a:lvl3pPr lvl="2" algn="l">
              <a:lnSpc>
                <a:spcPct val="100000"/>
              </a:lnSpc>
              <a:spcBef>
                <a:spcPts val="0"/>
              </a:spcBef>
              <a:spcAft>
                <a:spcPts val="0"/>
              </a:spcAft>
              <a:buClr>
                <a:schemeClr val="lt1"/>
              </a:buClr>
              <a:buSzPts val="900"/>
              <a:buNone/>
              <a:defRPr>
                <a:solidFill>
                  <a:schemeClr val="lt1"/>
                </a:solidFill>
              </a:defRPr>
            </a:lvl3pPr>
            <a:lvl4pPr lvl="3" algn="l">
              <a:lnSpc>
                <a:spcPct val="100000"/>
              </a:lnSpc>
              <a:spcBef>
                <a:spcPts val="0"/>
              </a:spcBef>
              <a:spcAft>
                <a:spcPts val="0"/>
              </a:spcAft>
              <a:buClr>
                <a:schemeClr val="lt1"/>
              </a:buClr>
              <a:buSzPts val="900"/>
              <a:buNone/>
              <a:defRPr>
                <a:solidFill>
                  <a:schemeClr val="lt1"/>
                </a:solidFill>
              </a:defRPr>
            </a:lvl4pPr>
            <a:lvl5pPr lvl="4" algn="l">
              <a:lnSpc>
                <a:spcPct val="100000"/>
              </a:lnSpc>
              <a:spcBef>
                <a:spcPts val="0"/>
              </a:spcBef>
              <a:spcAft>
                <a:spcPts val="0"/>
              </a:spcAft>
              <a:buClr>
                <a:schemeClr val="lt1"/>
              </a:buClr>
              <a:buSzPts val="900"/>
              <a:buNone/>
              <a:defRPr>
                <a:solidFill>
                  <a:schemeClr val="lt1"/>
                </a:solidFill>
              </a:defRPr>
            </a:lvl5pPr>
            <a:lvl6pPr lvl="5" algn="l">
              <a:lnSpc>
                <a:spcPct val="100000"/>
              </a:lnSpc>
              <a:spcBef>
                <a:spcPts val="0"/>
              </a:spcBef>
              <a:spcAft>
                <a:spcPts val="0"/>
              </a:spcAft>
              <a:buClr>
                <a:schemeClr val="lt1"/>
              </a:buClr>
              <a:buSzPts val="900"/>
              <a:buNone/>
              <a:defRPr>
                <a:solidFill>
                  <a:schemeClr val="lt1"/>
                </a:solidFill>
              </a:defRPr>
            </a:lvl6pPr>
            <a:lvl7pPr lvl="6" algn="l">
              <a:lnSpc>
                <a:spcPct val="100000"/>
              </a:lnSpc>
              <a:spcBef>
                <a:spcPts val="0"/>
              </a:spcBef>
              <a:spcAft>
                <a:spcPts val="0"/>
              </a:spcAft>
              <a:buClr>
                <a:schemeClr val="lt1"/>
              </a:buClr>
              <a:buSzPts val="900"/>
              <a:buNone/>
              <a:defRPr>
                <a:solidFill>
                  <a:schemeClr val="lt1"/>
                </a:solidFill>
              </a:defRPr>
            </a:lvl7pPr>
            <a:lvl8pPr lvl="7" algn="l">
              <a:lnSpc>
                <a:spcPct val="100000"/>
              </a:lnSpc>
              <a:spcBef>
                <a:spcPts val="0"/>
              </a:spcBef>
              <a:spcAft>
                <a:spcPts val="0"/>
              </a:spcAft>
              <a:buClr>
                <a:schemeClr val="lt1"/>
              </a:buClr>
              <a:buSzPts val="900"/>
              <a:buNone/>
              <a:defRPr>
                <a:solidFill>
                  <a:schemeClr val="lt1"/>
                </a:solidFill>
              </a:defRPr>
            </a:lvl8pPr>
            <a:lvl9pPr lvl="8" algn="l">
              <a:lnSpc>
                <a:spcPct val="100000"/>
              </a:lnSpc>
              <a:spcBef>
                <a:spcPts val="0"/>
              </a:spcBef>
              <a:spcAft>
                <a:spcPts val="0"/>
              </a:spcAft>
              <a:buClr>
                <a:schemeClr val="lt1"/>
              </a:buClr>
              <a:buSzPts val="900"/>
              <a:buNone/>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 name="Shape 21"/>
        <p:cNvGrpSpPr/>
        <p:nvPr/>
      </p:nvGrpSpPr>
      <p:grpSpPr>
        <a:xfrm>
          <a:off x="0" y="0"/>
          <a:ext cx="0" cy="0"/>
          <a:chOff x="0" y="0"/>
          <a:chExt cx="0" cy="0"/>
        </a:xfrm>
      </p:grpSpPr>
      <p:sp>
        <p:nvSpPr>
          <p:cNvPr id="22" name="Google Shape;22;g1fbdc86e461_9_39"/>
          <p:cNvSpPr/>
          <p:nvPr/>
        </p:nvSpPr>
        <p:spPr>
          <a:xfrm>
            <a:off x="8335477" y="-2407"/>
            <a:ext cx="3854851" cy="6857433"/>
          </a:xfrm>
          <a:custGeom>
            <a:rect b="b" l="l" r="r" t="t"/>
            <a:pathLst>
              <a:path extrusionOk="0" h="5048417" w="2837927">
                <a:moveTo>
                  <a:pt x="0" y="0"/>
                </a:moveTo>
                <a:lnTo>
                  <a:pt x="2837927" y="0"/>
                </a:lnTo>
                <a:lnTo>
                  <a:pt x="2837927" y="5048417"/>
                </a:lnTo>
                <a:lnTo>
                  <a:pt x="0" y="5048417"/>
                </a:lnTo>
                <a:close/>
              </a:path>
            </a:pathLst>
          </a:custGeom>
          <a:solidFill>
            <a:schemeClr val="dk2"/>
          </a:solidFill>
          <a:ln>
            <a:noFill/>
          </a:ln>
        </p:spPr>
      </p:sp>
      <p:sp>
        <p:nvSpPr>
          <p:cNvPr id="23" name="Google Shape;23;g1fbdc86e461_9_39"/>
          <p:cNvSpPr/>
          <p:nvPr>
            <p:ph idx="2" type="pic"/>
          </p:nvPr>
        </p:nvSpPr>
        <p:spPr>
          <a:xfrm>
            <a:off x="6743367" y="1272367"/>
            <a:ext cx="5448600" cy="4086400"/>
          </a:xfrm>
          <a:prstGeom prst="rect">
            <a:avLst/>
          </a:prstGeom>
          <a:noFill/>
          <a:ln>
            <a:noFill/>
          </a:ln>
        </p:spPr>
      </p:sp>
      <p:sp>
        <p:nvSpPr>
          <p:cNvPr id="24" name="Google Shape;24;g1fbdc86e461_9_39"/>
          <p:cNvSpPr/>
          <p:nvPr/>
        </p:nvSpPr>
        <p:spPr>
          <a:xfrm>
            <a:off x="526048" y="3741839"/>
            <a:ext cx="6649544" cy="71307"/>
          </a:xfrm>
          <a:custGeom>
            <a:rect b="b" l="l" r="r" t="t"/>
            <a:pathLst>
              <a:path extrusionOk="0" h="28166" w="2626548">
                <a:moveTo>
                  <a:pt x="0" y="0"/>
                </a:moveTo>
                <a:lnTo>
                  <a:pt x="2626548" y="0"/>
                </a:lnTo>
                <a:lnTo>
                  <a:pt x="2626548" y="28166"/>
                </a:lnTo>
                <a:lnTo>
                  <a:pt x="0" y="28166"/>
                </a:lnTo>
                <a:close/>
              </a:path>
            </a:pathLst>
          </a:custGeom>
          <a:solidFill>
            <a:srgbClr val="B4E3EF"/>
          </a:solidFill>
          <a:ln>
            <a:noFill/>
          </a:ln>
        </p:spPr>
      </p:sp>
      <p:sp>
        <p:nvSpPr>
          <p:cNvPr id="25" name="Google Shape;25;g1fbdc86e461_9_39"/>
          <p:cNvSpPr txBox="1"/>
          <p:nvPr>
            <p:ph idx="1" type="body"/>
          </p:nvPr>
        </p:nvSpPr>
        <p:spPr>
          <a:xfrm>
            <a:off x="775833" y="4022633"/>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
        <p:nvSpPr>
          <p:cNvPr id="26" name="Google Shape;26;g1fbdc86e461_9_39"/>
          <p:cNvSpPr txBox="1"/>
          <p:nvPr>
            <p:ph type="title"/>
          </p:nvPr>
        </p:nvSpPr>
        <p:spPr>
          <a:xfrm>
            <a:off x="454767" y="2052617"/>
            <a:ext cx="5944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3" name="Shape 253"/>
        <p:cNvGrpSpPr/>
        <p:nvPr/>
      </p:nvGrpSpPr>
      <p:grpSpPr>
        <a:xfrm>
          <a:off x="0" y="0"/>
          <a:ext cx="0" cy="0"/>
          <a:chOff x="0" y="0"/>
          <a:chExt cx="0" cy="0"/>
        </a:xfrm>
      </p:grpSpPr>
      <p:sp>
        <p:nvSpPr>
          <p:cNvPr id="254" name="Google Shape;254;g1fbdc86e461_14_24"/>
          <p:cNvSpPr/>
          <p:nvPr/>
        </p:nvSpPr>
        <p:spPr>
          <a:xfrm>
            <a:off x="-202700" y="3717050"/>
            <a:ext cx="12394697" cy="3140948"/>
          </a:xfrm>
          <a:custGeom>
            <a:rect b="b" l="l" r="r" t="t"/>
            <a:pathLst>
              <a:path extrusionOk="0" h="435940" w="4816592">
                <a:moveTo>
                  <a:pt x="0" y="0"/>
                </a:moveTo>
                <a:lnTo>
                  <a:pt x="4816592" y="0"/>
                </a:lnTo>
                <a:lnTo>
                  <a:pt x="4816592" y="435940"/>
                </a:lnTo>
                <a:lnTo>
                  <a:pt x="0" y="435940"/>
                </a:lnTo>
                <a:close/>
              </a:path>
            </a:pathLst>
          </a:custGeom>
          <a:solidFill>
            <a:srgbClr val="0C48BB"/>
          </a:solidFill>
          <a:ln>
            <a:noFill/>
          </a:ln>
        </p:spPr>
      </p:sp>
      <p:sp>
        <p:nvSpPr>
          <p:cNvPr id="255" name="Google Shape;255;g1fbdc86e461_14_24"/>
          <p:cNvSpPr txBox="1"/>
          <p:nvPr>
            <p:ph type="title"/>
          </p:nvPr>
        </p:nvSpPr>
        <p:spPr>
          <a:xfrm>
            <a:off x="4730833" y="1910167"/>
            <a:ext cx="56208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56" name="Google Shape;256;g1fbdc86e461_14_24"/>
          <p:cNvSpPr/>
          <p:nvPr>
            <p:ph idx="2" type="pic"/>
          </p:nvPr>
        </p:nvSpPr>
        <p:spPr>
          <a:xfrm>
            <a:off x="-4833117" y="-24200"/>
            <a:ext cx="9244400" cy="6933000"/>
          </a:xfrm>
          <a:prstGeom prst="rect">
            <a:avLst/>
          </a:prstGeom>
          <a:noFill/>
          <a:ln>
            <a:noFill/>
          </a:ln>
        </p:spPr>
      </p:sp>
      <p:sp>
        <p:nvSpPr>
          <p:cNvPr id="257" name="Google Shape;257;g1fbdc86e461_14_24"/>
          <p:cNvSpPr/>
          <p:nvPr/>
        </p:nvSpPr>
        <p:spPr>
          <a:xfrm>
            <a:off x="4223865" y="3663522"/>
            <a:ext cx="2057739" cy="172925"/>
          </a:xfrm>
          <a:custGeom>
            <a:rect b="b" l="l" r="r" t="t"/>
            <a:pathLst>
              <a:path extrusionOk="0" h="68305" w="812800">
                <a:moveTo>
                  <a:pt x="0" y="0"/>
                </a:moveTo>
                <a:lnTo>
                  <a:pt x="812800" y="0"/>
                </a:lnTo>
                <a:lnTo>
                  <a:pt x="812800" y="68305"/>
                </a:lnTo>
                <a:lnTo>
                  <a:pt x="0" y="68305"/>
                </a:lnTo>
                <a:close/>
              </a:path>
            </a:pathLst>
          </a:custGeom>
          <a:solidFill>
            <a:srgbClr val="B4E3EF"/>
          </a:solidFill>
          <a:ln>
            <a:noFill/>
          </a:ln>
        </p:spPr>
      </p:sp>
      <p:sp>
        <p:nvSpPr>
          <p:cNvPr id="258" name="Google Shape;258;g1fbdc86e461_14_24"/>
          <p:cNvSpPr txBox="1"/>
          <p:nvPr>
            <p:ph idx="1" type="body"/>
          </p:nvPr>
        </p:nvSpPr>
        <p:spPr>
          <a:xfrm>
            <a:off x="4981300" y="3968833"/>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type="titleOnly">
  <p:cSld name="TITLE_ONLY">
    <p:spTree>
      <p:nvGrpSpPr>
        <p:cNvPr id="259" name="Shape 259"/>
        <p:cNvGrpSpPr/>
        <p:nvPr/>
      </p:nvGrpSpPr>
      <p:grpSpPr>
        <a:xfrm>
          <a:off x="0" y="0"/>
          <a:ext cx="0" cy="0"/>
          <a:chOff x="0" y="0"/>
          <a:chExt cx="0" cy="0"/>
        </a:xfrm>
      </p:grpSpPr>
      <p:sp>
        <p:nvSpPr>
          <p:cNvPr id="260" name="Google Shape;260;g1fbdc86e461_14_30"/>
          <p:cNvSpPr/>
          <p:nvPr/>
        </p:nvSpPr>
        <p:spPr>
          <a:xfrm>
            <a:off x="-23232" y="0"/>
            <a:ext cx="12209939" cy="6855029"/>
          </a:xfrm>
          <a:custGeom>
            <a:rect b="b" l="l" r="r" t="t"/>
            <a:pathLst>
              <a:path extrusionOk="0" h="5046647" w="8988912">
                <a:moveTo>
                  <a:pt x="0" y="0"/>
                </a:moveTo>
                <a:lnTo>
                  <a:pt x="8988912" y="0"/>
                </a:lnTo>
                <a:lnTo>
                  <a:pt x="8988912" y="5046647"/>
                </a:lnTo>
                <a:lnTo>
                  <a:pt x="0" y="5046647"/>
                </a:lnTo>
                <a:close/>
              </a:path>
            </a:pathLst>
          </a:custGeom>
          <a:solidFill>
            <a:srgbClr val="0C48BB"/>
          </a:solidFill>
          <a:ln>
            <a:noFill/>
          </a:ln>
        </p:spPr>
      </p:sp>
      <p:sp>
        <p:nvSpPr>
          <p:cNvPr id="261" name="Google Shape;261;g1fbdc86e461_14_30"/>
          <p:cNvSpPr txBox="1"/>
          <p:nvPr>
            <p:ph idx="1" type="body"/>
          </p:nvPr>
        </p:nvSpPr>
        <p:spPr>
          <a:xfrm>
            <a:off x="2975333" y="2869800"/>
            <a:ext cx="6309600" cy="3017400"/>
          </a:xfrm>
          <a:prstGeom prst="rect">
            <a:avLst/>
          </a:prstGeom>
          <a:noFill/>
          <a:ln>
            <a:noFill/>
          </a:ln>
        </p:spPr>
        <p:txBody>
          <a:bodyPr anchorCtr="0" anchor="t" bIns="30475" lIns="60950" spcFirstLastPara="1" rIns="60950" wrap="square" tIns="30475">
            <a:normAutofit/>
          </a:bodyPr>
          <a:lstStyle>
            <a:lvl1pPr indent="-374650" lvl="0" marL="4572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1pPr>
            <a:lvl2pPr indent="-374650" lvl="1" marL="9144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indent="-374650" lvl="2" marL="13716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indent="-374650" lvl="3" marL="18288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indent="-374650" lvl="4" marL="22860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indent="-374650" lvl="5" marL="27432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indent="-374650" lvl="6" marL="32004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indent="-374650" lvl="7" marL="36576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indent="-374650" lvl="8" marL="4114800" algn="l">
              <a:lnSpc>
                <a:spcPct val="100000"/>
              </a:lnSpc>
              <a:spcBef>
                <a:spcPts val="2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p:txBody>
      </p:sp>
      <p:sp>
        <p:nvSpPr>
          <p:cNvPr id="262" name="Google Shape;262;g1fbdc86e461_14_30"/>
          <p:cNvSpPr txBox="1"/>
          <p:nvPr>
            <p:ph type="title"/>
          </p:nvPr>
        </p:nvSpPr>
        <p:spPr>
          <a:xfrm>
            <a:off x="1584733" y="1834950"/>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lt1"/>
              </a:buClr>
              <a:buSzPts val="5000"/>
              <a:buFont typeface="Tenor Sans"/>
              <a:buNone/>
              <a:defRPr sz="5000">
                <a:solidFill>
                  <a:schemeClr val="lt1"/>
                </a:solidFill>
                <a:latin typeface="Tenor Sans"/>
                <a:ea typeface="Tenor Sans"/>
                <a:cs typeface="Tenor Sans"/>
                <a:sym typeface="Tenor Sans"/>
              </a:defRPr>
            </a:lvl1pPr>
            <a:lvl2pPr lvl="1" algn="l">
              <a:lnSpc>
                <a:spcPct val="100000"/>
              </a:lnSpc>
              <a:spcBef>
                <a:spcPts val="0"/>
              </a:spcBef>
              <a:spcAft>
                <a:spcPts val="0"/>
              </a:spcAft>
              <a:buClr>
                <a:schemeClr val="lt1"/>
              </a:buClr>
              <a:buSzPts val="900"/>
              <a:buNone/>
              <a:defRPr>
                <a:solidFill>
                  <a:schemeClr val="lt1"/>
                </a:solidFill>
              </a:defRPr>
            </a:lvl2pPr>
            <a:lvl3pPr lvl="2" algn="l">
              <a:lnSpc>
                <a:spcPct val="100000"/>
              </a:lnSpc>
              <a:spcBef>
                <a:spcPts val="0"/>
              </a:spcBef>
              <a:spcAft>
                <a:spcPts val="0"/>
              </a:spcAft>
              <a:buClr>
                <a:schemeClr val="lt1"/>
              </a:buClr>
              <a:buSzPts val="900"/>
              <a:buNone/>
              <a:defRPr>
                <a:solidFill>
                  <a:schemeClr val="lt1"/>
                </a:solidFill>
              </a:defRPr>
            </a:lvl3pPr>
            <a:lvl4pPr lvl="3" algn="l">
              <a:lnSpc>
                <a:spcPct val="100000"/>
              </a:lnSpc>
              <a:spcBef>
                <a:spcPts val="0"/>
              </a:spcBef>
              <a:spcAft>
                <a:spcPts val="0"/>
              </a:spcAft>
              <a:buClr>
                <a:schemeClr val="lt1"/>
              </a:buClr>
              <a:buSzPts val="900"/>
              <a:buNone/>
              <a:defRPr>
                <a:solidFill>
                  <a:schemeClr val="lt1"/>
                </a:solidFill>
              </a:defRPr>
            </a:lvl4pPr>
            <a:lvl5pPr lvl="4" algn="l">
              <a:lnSpc>
                <a:spcPct val="100000"/>
              </a:lnSpc>
              <a:spcBef>
                <a:spcPts val="0"/>
              </a:spcBef>
              <a:spcAft>
                <a:spcPts val="0"/>
              </a:spcAft>
              <a:buClr>
                <a:schemeClr val="lt1"/>
              </a:buClr>
              <a:buSzPts val="900"/>
              <a:buNone/>
              <a:defRPr>
                <a:solidFill>
                  <a:schemeClr val="lt1"/>
                </a:solidFill>
              </a:defRPr>
            </a:lvl5pPr>
            <a:lvl6pPr lvl="5" algn="l">
              <a:lnSpc>
                <a:spcPct val="100000"/>
              </a:lnSpc>
              <a:spcBef>
                <a:spcPts val="0"/>
              </a:spcBef>
              <a:spcAft>
                <a:spcPts val="0"/>
              </a:spcAft>
              <a:buClr>
                <a:schemeClr val="lt1"/>
              </a:buClr>
              <a:buSzPts val="900"/>
              <a:buNone/>
              <a:defRPr>
                <a:solidFill>
                  <a:schemeClr val="lt1"/>
                </a:solidFill>
              </a:defRPr>
            </a:lvl6pPr>
            <a:lvl7pPr lvl="6" algn="l">
              <a:lnSpc>
                <a:spcPct val="100000"/>
              </a:lnSpc>
              <a:spcBef>
                <a:spcPts val="0"/>
              </a:spcBef>
              <a:spcAft>
                <a:spcPts val="0"/>
              </a:spcAft>
              <a:buClr>
                <a:schemeClr val="lt1"/>
              </a:buClr>
              <a:buSzPts val="900"/>
              <a:buNone/>
              <a:defRPr>
                <a:solidFill>
                  <a:schemeClr val="lt1"/>
                </a:solidFill>
              </a:defRPr>
            </a:lvl7pPr>
            <a:lvl8pPr lvl="7" algn="l">
              <a:lnSpc>
                <a:spcPct val="100000"/>
              </a:lnSpc>
              <a:spcBef>
                <a:spcPts val="0"/>
              </a:spcBef>
              <a:spcAft>
                <a:spcPts val="0"/>
              </a:spcAft>
              <a:buClr>
                <a:schemeClr val="lt1"/>
              </a:buClr>
              <a:buSzPts val="900"/>
              <a:buNone/>
              <a:defRPr>
                <a:solidFill>
                  <a:schemeClr val="lt1"/>
                </a:solidFill>
              </a:defRPr>
            </a:lvl8pPr>
            <a:lvl9pPr lvl="8" algn="l">
              <a:lnSpc>
                <a:spcPct val="100000"/>
              </a:lnSpc>
              <a:spcBef>
                <a:spcPts val="0"/>
              </a:spcBef>
              <a:spcAft>
                <a:spcPts val="0"/>
              </a:spcAft>
              <a:buClr>
                <a:schemeClr val="lt1"/>
              </a:buClr>
              <a:buSzPts val="900"/>
              <a:buNone/>
              <a:defRPr>
                <a:solidFill>
                  <a:schemeClr val="lt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3" name="Shape 263"/>
        <p:cNvGrpSpPr/>
        <p:nvPr/>
      </p:nvGrpSpPr>
      <p:grpSpPr>
        <a:xfrm>
          <a:off x="0" y="0"/>
          <a:ext cx="0" cy="0"/>
          <a:chOff x="0" y="0"/>
          <a:chExt cx="0" cy="0"/>
        </a:xfrm>
      </p:grpSpPr>
      <p:sp>
        <p:nvSpPr>
          <p:cNvPr id="264" name="Google Shape;264;g1fbdc86e461_14_34"/>
          <p:cNvSpPr/>
          <p:nvPr/>
        </p:nvSpPr>
        <p:spPr>
          <a:xfrm>
            <a:off x="-6" y="-2407"/>
            <a:ext cx="3854851" cy="6857433"/>
          </a:xfrm>
          <a:custGeom>
            <a:rect b="b" l="l" r="r" t="t"/>
            <a:pathLst>
              <a:path extrusionOk="0" h="5048417" w="2837927">
                <a:moveTo>
                  <a:pt x="0" y="0"/>
                </a:moveTo>
                <a:lnTo>
                  <a:pt x="2837927" y="0"/>
                </a:lnTo>
                <a:lnTo>
                  <a:pt x="2837927" y="5048417"/>
                </a:lnTo>
                <a:lnTo>
                  <a:pt x="0" y="5048417"/>
                </a:lnTo>
                <a:close/>
              </a:path>
            </a:pathLst>
          </a:custGeom>
          <a:solidFill>
            <a:srgbClr val="0C48BB"/>
          </a:solidFill>
          <a:ln>
            <a:noFill/>
          </a:ln>
        </p:spPr>
      </p:sp>
      <p:sp>
        <p:nvSpPr>
          <p:cNvPr id="265" name="Google Shape;265;g1fbdc86e461_14_34"/>
          <p:cNvSpPr/>
          <p:nvPr>
            <p:ph idx="2" type="pic"/>
          </p:nvPr>
        </p:nvSpPr>
        <p:spPr>
          <a:xfrm>
            <a:off x="-607550" y="1313317"/>
            <a:ext cx="5448600" cy="4086400"/>
          </a:xfrm>
          <a:prstGeom prst="rect">
            <a:avLst/>
          </a:prstGeom>
          <a:noFill/>
          <a:ln>
            <a:noFill/>
          </a:ln>
        </p:spPr>
      </p:sp>
      <p:sp>
        <p:nvSpPr>
          <p:cNvPr id="266" name="Google Shape;266;g1fbdc86e461_14_34"/>
          <p:cNvSpPr txBox="1"/>
          <p:nvPr>
            <p:ph idx="1" type="body"/>
          </p:nvPr>
        </p:nvSpPr>
        <p:spPr>
          <a:xfrm>
            <a:off x="5029083" y="2234917"/>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
        <p:nvSpPr>
          <p:cNvPr id="267" name="Google Shape;267;g1fbdc86e461_14_34"/>
          <p:cNvSpPr txBox="1"/>
          <p:nvPr>
            <p:ph type="title"/>
          </p:nvPr>
        </p:nvSpPr>
        <p:spPr>
          <a:xfrm>
            <a:off x="5095517" y="1313317"/>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8" name="Shape 268"/>
        <p:cNvGrpSpPr/>
        <p:nvPr/>
      </p:nvGrpSpPr>
      <p:grpSpPr>
        <a:xfrm>
          <a:off x="0" y="0"/>
          <a:ext cx="0" cy="0"/>
          <a:chOff x="0" y="0"/>
          <a:chExt cx="0" cy="0"/>
        </a:xfrm>
      </p:grpSpPr>
      <p:sp>
        <p:nvSpPr>
          <p:cNvPr id="269" name="Google Shape;269;g1fbdc86e461_14_39"/>
          <p:cNvSpPr/>
          <p:nvPr/>
        </p:nvSpPr>
        <p:spPr>
          <a:xfrm>
            <a:off x="8335477" y="-2407"/>
            <a:ext cx="3854851" cy="6857433"/>
          </a:xfrm>
          <a:custGeom>
            <a:rect b="b" l="l" r="r" t="t"/>
            <a:pathLst>
              <a:path extrusionOk="0" h="5048417" w="2837927">
                <a:moveTo>
                  <a:pt x="0" y="0"/>
                </a:moveTo>
                <a:lnTo>
                  <a:pt x="2837927" y="0"/>
                </a:lnTo>
                <a:lnTo>
                  <a:pt x="2837927" y="5048417"/>
                </a:lnTo>
                <a:lnTo>
                  <a:pt x="0" y="5048417"/>
                </a:lnTo>
                <a:close/>
              </a:path>
            </a:pathLst>
          </a:custGeom>
          <a:solidFill>
            <a:srgbClr val="0C48BB"/>
          </a:solidFill>
          <a:ln>
            <a:noFill/>
          </a:ln>
        </p:spPr>
      </p:sp>
      <p:sp>
        <p:nvSpPr>
          <p:cNvPr id="270" name="Google Shape;270;g1fbdc86e461_14_39"/>
          <p:cNvSpPr/>
          <p:nvPr>
            <p:ph idx="2" type="pic"/>
          </p:nvPr>
        </p:nvSpPr>
        <p:spPr>
          <a:xfrm>
            <a:off x="6743367" y="1272367"/>
            <a:ext cx="5448600" cy="4086400"/>
          </a:xfrm>
          <a:prstGeom prst="rect">
            <a:avLst/>
          </a:prstGeom>
          <a:noFill/>
          <a:ln>
            <a:noFill/>
          </a:ln>
        </p:spPr>
      </p:sp>
      <p:sp>
        <p:nvSpPr>
          <p:cNvPr id="271" name="Google Shape;271;g1fbdc86e461_14_39"/>
          <p:cNvSpPr/>
          <p:nvPr/>
        </p:nvSpPr>
        <p:spPr>
          <a:xfrm>
            <a:off x="526048" y="3741839"/>
            <a:ext cx="6649544" cy="71307"/>
          </a:xfrm>
          <a:custGeom>
            <a:rect b="b" l="l" r="r" t="t"/>
            <a:pathLst>
              <a:path extrusionOk="0" h="28166" w="2626548">
                <a:moveTo>
                  <a:pt x="0" y="0"/>
                </a:moveTo>
                <a:lnTo>
                  <a:pt x="2626548" y="0"/>
                </a:lnTo>
                <a:lnTo>
                  <a:pt x="2626548" y="28166"/>
                </a:lnTo>
                <a:lnTo>
                  <a:pt x="0" y="28166"/>
                </a:lnTo>
                <a:close/>
              </a:path>
            </a:pathLst>
          </a:custGeom>
          <a:solidFill>
            <a:srgbClr val="B4E3EF"/>
          </a:solidFill>
          <a:ln>
            <a:noFill/>
          </a:ln>
        </p:spPr>
      </p:sp>
      <p:sp>
        <p:nvSpPr>
          <p:cNvPr id="272" name="Google Shape;272;g1fbdc86e461_14_39"/>
          <p:cNvSpPr txBox="1"/>
          <p:nvPr>
            <p:ph idx="1" type="body"/>
          </p:nvPr>
        </p:nvSpPr>
        <p:spPr>
          <a:xfrm>
            <a:off x="775833" y="4022633"/>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
        <p:nvSpPr>
          <p:cNvPr id="273" name="Google Shape;273;g1fbdc86e461_14_39"/>
          <p:cNvSpPr txBox="1"/>
          <p:nvPr>
            <p:ph type="title"/>
          </p:nvPr>
        </p:nvSpPr>
        <p:spPr>
          <a:xfrm>
            <a:off x="454767" y="2052617"/>
            <a:ext cx="5944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1fbdc86e461_9_12"/>
          <p:cNvSpPr/>
          <p:nvPr/>
        </p:nvSpPr>
        <p:spPr>
          <a:xfrm>
            <a:off x="0" y="0"/>
            <a:ext cx="12186717" cy="2084189"/>
          </a:xfrm>
          <a:custGeom>
            <a:rect b="b" l="l" r="r" t="t"/>
            <a:pathLst>
              <a:path extrusionOk="0" h="1534372" w="8971816">
                <a:moveTo>
                  <a:pt x="0" y="0"/>
                </a:moveTo>
                <a:lnTo>
                  <a:pt x="8971816" y="0"/>
                </a:lnTo>
                <a:lnTo>
                  <a:pt x="8971816" y="1534372"/>
                </a:lnTo>
                <a:lnTo>
                  <a:pt x="0" y="1534372"/>
                </a:lnTo>
                <a:close/>
              </a:path>
            </a:pathLst>
          </a:custGeom>
          <a:solidFill>
            <a:schemeClr val="accent4"/>
          </a:solidFill>
          <a:ln>
            <a:noFill/>
          </a:ln>
        </p:spPr>
      </p:sp>
      <p:sp>
        <p:nvSpPr>
          <p:cNvPr id="29" name="Google Shape;29;g1fbdc86e461_9_12"/>
          <p:cNvSpPr txBox="1"/>
          <p:nvPr>
            <p:ph type="title"/>
          </p:nvPr>
        </p:nvSpPr>
        <p:spPr>
          <a:xfrm>
            <a:off x="689450" y="483250"/>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lt1"/>
              </a:buClr>
              <a:buSzPts val="5000"/>
              <a:buFont typeface="Tenor Sans"/>
              <a:buNone/>
              <a:defRPr sz="5000">
                <a:solidFill>
                  <a:schemeClr val="lt1"/>
                </a:solidFill>
                <a:latin typeface="Tenor Sans"/>
                <a:ea typeface="Tenor Sans"/>
                <a:cs typeface="Tenor Sans"/>
                <a:sym typeface="Tenor Sans"/>
              </a:defRPr>
            </a:lvl1pPr>
            <a:lvl2pPr lvl="1" algn="l">
              <a:lnSpc>
                <a:spcPct val="100000"/>
              </a:lnSpc>
              <a:spcBef>
                <a:spcPts val="0"/>
              </a:spcBef>
              <a:spcAft>
                <a:spcPts val="0"/>
              </a:spcAft>
              <a:buClr>
                <a:schemeClr val="lt1"/>
              </a:buClr>
              <a:buSzPts val="900"/>
              <a:buNone/>
              <a:defRPr>
                <a:solidFill>
                  <a:schemeClr val="lt1"/>
                </a:solidFill>
              </a:defRPr>
            </a:lvl2pPr>
            <a:lvl3pPr lvl="2" algn="l">
              <a:lnSpc>
                <a:spcPct val="100000"/>
              </a:lnSpc>
              <a:spcBef>
                <a:spcPts val="0"/>
              </a:spcBef>
              <a:spcAft>
                <a:spcPts val="0"/>
              </a:spcAft>
              <a:buClr>
                <a:schemeClr val="lt1"/>
              </a:buClr>
              <a:buSzPts val="900"/>
              <a:buNone/>
              <a:defRPr>
                <a:solidFill>
                  <a:schemeClr val="lt1"/>
                </a:solidFill>
              </a:defRPr>
            </a:lvl3pPr>
            <a:lvl4pPr lvl="3" algn="l">
              <a:lnSpc>
                <a:spcPct val="100000"/>
              </a:lnSpc>
              <a:spcBef>
                <a:spcPts val="0"/>
              </a:spcBef>
              <a:spcAft>
                <a:spcPts val="0"/>
              </a:spcAft>
              <a:buClr>
                <a:schemeClr val="lt1"/>
              </a:buClr>
              <a:buSzPts val="900"/>
              <a:buNone/>
              <a:defRPr>
                <a:solidFill>
                  <a:schemeClr val="lt1"/>
                </a:solidFill>
              </a:defRPr>
            </a:lvl4pPr>
            <a:lvl5pPr lvl="4" algn="l">
              <a:lnSpc>
                <a:spcPct val="100000"/>
              </a:lnSpc>
              <a:spcBef>
                <a:spcPts val="0"/>
              </a:spcBef>
              <a:spcAft>
                <a:spcPts val="0"/>
              </a:spcAft>
              <a:buClr>
                <a:schemeClr val="lt1"/>
              </a:buClr>
              <a:buSzPts val="900"/>
              <a:buNone/>
              <a:defRPr>
                <a:solidFill>
                  <a:schemeClr val="lt1"/>
                </a:solidFill>
              </a:defRPr>
            </a:lvl5pPr>
            <a:lvl6pPr lvl="5" algn="l">
              <a:lnSpc>
                <a:spcPct val="100000"/>
              </a:lnSpc>
              <a:spcBef>
                <a:spcPts val="0"/>
              </a:spcBef>
              <a:spcAft>
                <a:spcPts val="0"/>
              </a:spcAft>
              <a:buClr>
                <a:schemeClr val="lt1"/>
              </a:buClr>
              <a:buSzPts val="900"/>
              <a:buNone/>
              <a:defRPr>
                <a:solidFill>
                  <a:schemeClr val="lt1"/>
                </a:solidFill>
              </a:defRPr>
            </a:lvl6pPr>
            <a:lvl7pPr lvl="6" algn="l">
              <a:lnSpc>
                <a:spcPct val="100000"/>
              </a:lnSpc>
              <a:spcBef>
                <a:spcPts val="0"/>
              </a:spcBef>
              <a:spcAft>
                <a:spcPts val="0"/>
              </a:spcAft>
              <a:buClr>
                <a:schemeClr val="lt1"/>
              </a:buClr>
              <a:buSzPts val="900"/>
              <a:buNone/>
              <a:defRPr>
                <a:solidFill>
                  <a:schemeClr val="lt1"/>
                </a:solidFill>
              </a:defRPr>
            </a:lvl7pPr>
            <a:lvl8pPr lvl="7" algn="l">
              <a:lnSpc>
                <a:spcPct val="100000"/>
              </a:lnSpc>
              <a:spcBef>
                <a:spcPts val="0"/>
              </a:spcBef>
              <a:spcAft>
                <a:spcPts val="0"/>
              </a:spcAft>
              <a:buClr>
                <a:schemeClr val="lt1"/>
              </a:buClr>
              <a:buSzPts val="900"/>
              <a:buNone/>
              <a:defRPr>
                <a:solidFill>
                  <a:schemeClr val="lt1"/>
                </a:solidFill>
              </a:defRPr>
            </a:lvl8pPr>
            <a:lvl9pPr lvl="8" algn="l">
              <a:lnSpc>
                <a:spcPct val="100000"/>
              </a:lnSpc>
              <a:spcBef>
                <a:spcPts val="0"/>
              </a:spcBef>
              <a:spcAft>
                <a:spcPts val="0"/>
              </a:spcAft>
              <a:buClr>
                <a:schemeClr val="lt1"/>
              </a:buClr>
              <a:buSzPts val="900"/>
              <a:buNone/>
              <a:defRPr>
                <a:solidFill>
                  <a:schemeClr val="lt1"/>
                </a:solidFill>
              </a:defRPr>
            </a:lvl9pPr>
          </a:lstStyle>
          <a:p/>
        </p:txBody>
      </p:sp>
      <p:sp>
        <p:nvSpPr>
          <p:cNvPr id="30" name="Google Shape;30;g1fbdc86e461_9_12"/>
          <p:cNvSpPr txBox="1"/>
          <p:nvPr>
            <p:ph idx="1" type="body"/>
          </p:nvPr>
        </p:nvSpPr>
        <p:spPr>
          <a:xfrm>
            <a:off x="1144450" y="2732450"/>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g1fbdc86e461_9_24"/>
          <p:cNvSpPr/>
          <p:nvPr/>
        </p:nvSpPr>
        <p:spPr>
          <a:xfrm>
            <a:off x="-202700" y="3717050"/>
            <a:ext cx="12394697" cy="3140948"/>
          </a:xfrm>
          <a:custGeom>
            <a:rect b="b" l="l" r="r" t="t"/>
            <a:pathLst>
              <a:path extrusionOk="0" h="435940" w="4816592">
                <a:moveTo>
                  <a:pt x="0" y="0"/>
                </a:moveTo>
                <a:lnTo>
                  <a:pt x="4816592" y="0"/>
                </a:lnTo>
                <a:lnTo>
                  <a:pt x="4816592" y="435940"/>
                </a:lnTo>
                <a:lnTo>
                  <a:pt x="0" y="435940"/>
                </a:lnTo>
                <a:close/>
              </a:path>
            </a:pathLst>
          </a:custGeom>
          <a:solidFill>
            <a:schemeClr val="accent4"/>
          </a:solidFill>
          <a:ln>
            <a:noFill/>
          </a:ln>
        </p:spPr>
      </p:sp>
      <p:sp>
        <p:nvSpPr>
          <p:cNvPr id="33" name="Google Shape;33;g1fbdc86e461_9_24"/>
          <p:cNvSpPr txBox="1"/>
          <p:nvPr>
            <p:ph type="title"/>
          </p:nvPr>
        </p:nvSpPr>
        <p:spPr>
          <a:xfrm>
            <a:off x="4730833" y="1910167"/>
            <a:ext cx="56208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4" name="Google Shape;34;g1fbdc86e461_9_24"/>
          <p:cNvSpPr/>
          <p:nvPr>
            <p:ph idx="2" type="pic"/>
          </p:nvPr>
        </p:nvSpPr>
        <p:spPr>
          <a:xfrm>
            <a:off x="-4833117" y="-24200"/>
            <a:ext cx="9244400" cy="6933000"/>
          </a:xfrm>
          <a:prstGeom prst="rect">
            <a:avLst/>
          </a:prstGeom>
          <a:noFill/>
          <a:ln>
            <a:noFill/>
          </a:ln>
        </p:spPr>
      </p:sp>
      <p:sp>
        <p:nvSpPr>
          <p:cNvPr id="35" name="Google Shape;35;g1fbdc86e461_9_24"/>
          <p:cNvSpPr/>
          <p:nvPr/>
        </p:nvSpPr>
        <p:spPr>
          <a:xfrm>
            <a:off x="4223865" y="3663522"/>
            <a:ext cx="2057739" cy="172925"/>
          </a:xfrm>
          <a:custGeom>
            <a:rect b="b" l="l" r="r" t="t"/>
            <a:pathLst>
              <a:path extrusionOk="0" h="68305" w="812800">
                <a:moveTo>
                  <a:pt x="0" y="0"/>
                </a:moveTo>
                <a:lnTo>
                  <a:pt x="812800" y="0"/>
                </a:lnTo>
                <a:lnTo>
                  <a:pt x="812800" y="68305"/>
                </a:lnTo>
                <a:lnTo>
                  <a:pt x="0" y="68305"/>
                </a:lnTo>
                <a:close/>
              </a:path>
            </a:pathLst>
          </a:custGeom>
          <a:solidFill>
            <a:srgbClr val="B4E3EF"/>
          </a:solidFill>
          <a:ln>
            <a:noFill/>
          </a:ln>
        </p:spPr>
      </p:sp>
      <p:sp>
        <p:nvSpPr>
          <p:cNvPr id="36" name="Google Shape;36;g1fbdc86e461_9_24"/>
          <p:cNvSpPr txBox="1"/>
          <p:nvPr>
            <p:ph idx="1" type="body"/>
          </p:nvPr>
        </p:nvSpPr>
        <p:spPr>
          <a:xfrm>
            <a:off x="4981300" y="3968833"/>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 name="Shape 37"/>
        <p:cNvGrpSpPr/>
        <p:nvPr/>
      </p:nvGrpSpPr>
      <p:grpSpPr>
        <a:xfrm>
          <a:off x="0" y="0"/>
          <a:ext cx="0" cy="0"/>
          <a:chOff x="0" y="0"/>
          <a:chExt cx="0" cy="0"/>
        </a:xfrm>
      </p:grpSpPr>
      <p:sp>
        <p:nvSpPr>
          <p:cNvPr id="38" name="Google Shape;38;g1fbdc86e461_9_34"/>
          <p:cNvSpPr/>
          <p:nvPr/>
        </p:nvSpPr>
        <p:spPr>
          <a:xfrm>
            <a:off x="-6" y="-2407"/>
            <a:ext cx="3854851" cy="6857433"/>
          </a:xfrm>
          <a:custGeom>
            <a:rect b="b" l="l" r="r" t="t"/>
            <a:pathLst>
              <a:path extrusionOk="0" h="5048417" w="2837927">
                <a:moveTo>
                  <a:pt x="0" y="0"/>
                </a:moveTo>
                <a:lnTo>
                  <a:pt x="2837927" y="0"/>
                </a:lnTo>
                <a:lnTo>
                  <a:pt x="2837927" y="5048417"/>
                </a:lnTo>
                <a:lnTo>
                  <a:pt x="0" y="5048417"/>
                </a:lnTo>
                <a:close/>
              </a:path>
            </a:pathLst>
          </a:custGeom>
          <a:solidFill>
            <a:schemeClr val="dk2"/>
          </a:solidFill>
          <a:ln>
            <a:noFill/>
          </a:ln>
        </p:spPr>
      </p:sp>
      <p:sp>
        <p:nvSpPr>
          <p:cNvPr id="39" name="Google Shape;39;g1fbdc86e461_9_34"/>
          <p:cNvSpPr/>
          <p:nvPr>
            <p:ph idx="2" type="pic"/>
          </p:nvPr>
        </p:nvSpPr>
        <p:spPr>
          <a:xfrm>
            <a:off x="-607550" y="1313317"/>
            <a:ext cx="5448600" cy="4086400"/>
          </a:xfrm>
          <a:prstGeom prst="rect">
            <a:avLst/>
          </a:prstGeom>
          <a:noFill/>
          <a:ln>
            <a:noFill/>
          </a:ln>
        </p:spPr>
      </p:sp>
      <p:sp>
        <p:nvSpPr>
          <p:cNvPr id="40" name="Google Shape;40;g1fbdc86e461_9_34"/>
          <p:cNvSpPr txBox="1"/>
          <p:nvPr>
            <p:ph idx="1" type="body"/>
          </p:nvPr>
        </p:nvSpPr>
        <p:spPr>
          <a:xfrm>
            <a:off x="5029083" y="2234917"/>
            <a:ext cx="54864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1pPr>
            <a:lvl2pPr indent="-323850" lvl="1" marL="914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2pPr>
            <a:lvl3pPr indent="-323850" lvl="2" marL="1371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3pPr>
            <a:lvl4pPr indent="-323850" lvl="3" marL="1828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4pPr>
            <a:lvl5pPr indent="-323850" lvl="4" marL="22860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5pPr>
            <a:lvl6pPr indent="-323850" lvl="5" marL="27432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6pPr>
            <a:lvl7pPr indent="-323850" lvl="6" marL="32004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7pPr>
            <a:lvl8pPr indent="-323850" lvl="7" marL="36576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8pPr>
            <a:lvl9pPr indent="-323850" lvl="8" marL="4114800" algn="l">
              <a:lnSpc>
                <a:spcPct val="100000"/>
              </a:lnSpc>
              <a:spcBef>
                <a:spcPts val="200"/>
              </a:spcBef>
              <a:spcAft>
                <a:spcPts val="0"/>
              </a:spcAft>
              <a:buClr>
                <a:schemeClr val="dk1"/>
              </a:buClr>
              <a:buSzPts val="1500"/>
              <a:buFont typeface="Assistant"/>
              <a:buChar char="■"/>
              <a:defRPr sz="1500">
                <a:latin typeface="Assistant"/>
                <a:ea typeface="Assistant"/>
                <a:cs typeface="Assistant"/>
                <a:sym typeface="Assistant"/>
              </a:defRPr>
            </a:lvl9pPr>
          </a:lstStyle>
          <a:p/>
        </p:txBody>
      </p:sp>
      <p:sp>
        <p:nvSpPr>
          <p:cNvPr id="41" name="Google Shape;41;g1fbdc86e461_9_34"/>
          <p:cNvSpPr txBox="1"/>
          <p:nvPr>
            <p:ph type="title"/>
          </p:nvPr>
        </p:nvSpPr>
        <p:spPr>
          <a:xfrm>
            <a:off x="5095517" y="1313317"/>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5000"/>
              <a:buFont typeface="Tenor Sans"/>
              <a:buNone/>
              <a:defRPr sz="50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g1fbdc86e461_9_4"/>
          <p:cNvSpPr/>
          <p:nvPr/>
        </p:nvSpPr>
        <p:spPr>
          <a:xfrm>
            <a:off x="0" y="5754525"/>
            <a:ext cx="12192079" cy="1103480"/>
          </a:xfrm>
          <a:custGeom>
            <a:rect b="b" l="l" r="r" t="t"/>
            <a:pathLst>
              <a:path extrusionOk="0" h="435940" w="4816592">
                <a:moveTo>
                  <a:pt x="0" y="0"/>
                </a:moveTo>
                <a:lnTo>
                  <a:pt x="4816592" y="0"/>
                </a:lnTo>
                <a:lnTo>
                  <a:pt x="4816592" y="435940"/>
                </a:lnTo>
                <a:lnTo>
                  <a:pt x="0" y="435940"/>
                </a:lnTo>
                <a:close/>
              </a:path>
            </a:pathLst>
          </a:custGeom>
          <a:solidFill>
            <a:schemeClr val="dk2"/>
          </a:solidFill>
          <a:ln>
            <a:noFill/>
          </a:ln>
        </p:spPr>
      </p:sp>
      <p:sp>
        <p:nvSpPr>
          <p:cNvPr id="44" name="Google Shape;44;g1fbdc86e461_9_4"/>
          <p:cNvSpPr txBox="1"/>
          <p:nvPr>
            <p:ph idx="1" type="body"/>
          </p:nvPr>
        </p:nvSpPr>
        <p:spPr>
          <a:xfrm>
            <a:off x="1004900" y="3154567"/>
            <a:ext cx="5486400" cy="3017400"/>
          </a:xfrm>
          <a:prstGeom prst="rect">
            <a:avLst/>
          </a:prstGeom>
          <a:noFill/>
          <a:ln>
            <a:noFill/>
          </a:ln>
        </p:spPr>
        <p:txBody>
          <a:bodyPr anchorCtr="0" anchor="t" bIns="30475" lIns="60950" spcFirstLastPara="1" rIns="60950" wrap="square" tIns="30475">
            <a:normAutofit/>
          </a:bodyPr>
          <a:lstStyle>
            <a:lvl1pPr indent="-374650" lvl="0" marL="4572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1pPr>
            <a:lvl2pPr indent="-374650" lvl="1" marL="9144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2pPr>
            <a:lvl3pPr indent="-374650" lvl="2" marL="13716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3pPr>
            <a:lvl4pPr indent="-374650" lvl="3" marL="18288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4pPr>
            <a:lvl5pPr indent="-374650" lvl="4" marL="22860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5pPr>
            <a:lvl6pPr indent="-374650" lvl="5" marL="27432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6pPr>
            <a:lvl7pPr indent="-374650" lvl="6" marL="32004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7pPr>
            <a:lvl8pPr indent="-374650" lvl="7" marL="36576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8pPr>
            <a:lvl9pPr indent="-374650" lvl="8" marL="4114800" algn="l">
              <a:lnSpc>
                <a:spcPct val="100000"/>
              </a:lnSpc>
              <a:spcBef>
                <a:spcPts val="200"/>
              </a:spcBef>
              <a:spcAft>
                <a:spcPts val="0"/>
              </a:spcAft>
              <a:buClr>
                <a:schemeClr val="dk1"/>
              </a:buClr>
              <a:buSzPts val="2300"/>
              <a:buFont typeface="Assistant"/>
              <a:buChar char="■"/>
              <a:defRPr sz="2300">
                <a:latin typeface="Assistant"/>
                <a:ea typeface="Assistant"/>
                <a:cs typeface="Assistant"/>
                <a:sym typeface="Assistant"/>
              </a:defRPr>
            </a:lvl9pPr>
          </a:lstStyle>
          <a:p/>
        </p:txBody>
      </p:sp>
      <p:sp>
        <p:nvSpPr>
          <p:cNvPr id="45" name="Google Shape;45;g1fbdc86e461_9_4"/>
          <p:cNvSpPr txBox="1"/>
          <p:nvPr>
            <p:ph type="title"/>
          </p:nvPr>
        </p:nvSpPr>
        <p:spPr>
          <a:xfrm>
            <a:off x="768200" y="433067"/>
            <a:ext cx="9557200" cy="22596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dk2"/>
              </a:buClr>
              <a:buSzPts val="8200"/>
              <a:buFont typeface="Tenor Sans"/>
              <a:buNone/>
              <a:defRPr sz="8200">
                <a:solidFill>
                  <a:schemeClr val="dk2"/>
                </a:solidFill>
                <a:latin typeface="Tenor Sans"/>
                <a:ea typeface="Tenor Sans"/>
                <a:cs typeface="Tenor Sans"/>
                <a:sym typeface="Tenor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type="twoObj">
  <p:cSld name="TWO_OBJECTS">
    <p:bg>
      <p:bgPr>
        <a:solidFill>
          <a:schemeClr val="dk2"/>
        </a:solidFill>
      </p:bgPr>
    </p:bg>
    <p:spTree>
      <p:nvGrpSpPr>
        <p:cNvPr id="46" name="Shape 46"/>
        <p:cNvGrpSpPr/>
        <p:nvPr/>
      </p:nvGrpSpPr>
      <p:grpSpPr>
        <a:xfrm>
          <a:off x="0" y="0"/>
          <a:ext cx="0" cy="0"/>
          <a:chOff x="0" y="0"/>
          <a:chExt cx="0" cy="0"/>
        </a:xfrm>
      </p:grpSpPr>
      <p:sp>
        <p:nvSpPr>
          <p:cNvPr id="47" name="Google Shape;47;g1fbdc86e461_9_16"/>
          <p:cNvSpPr/>
          <p:nvPr/>
        </p:nvSpPr>
        <p:spPr>
          <a:xfrm>
            <a:off x="0" y="0"/>
            <a:ext cx="12186717" cy="6886773"/>
          </a:xfrm>
          <a:custGeom>
            <a:rect b="b" l="l" r="r" t="t"/>
            <a:pathLst>
              <a:path extrusionOk="0" h="1534372" w="8971816">
                <a:moveTo>
                  <a:pt x="0" y="0"/>
                </a:moveTo>
                <a:lnTo>
                  <a:pt x="8971816" y="0"/>
                </a:lnTo>
                <a:lnTo>
                  <a:pt x="8971816" y="1534372"/>
                </a:lnTo>
                <a:lnTo>
                  <a:pt x="0" y="1534372"/>
                </a:lnTo>
                <a:close/>
              </a:path>
            </a:pathLst>
          </a:custGeom>
          <a:solidFill>
            <a:schemeClr val="dk2"/>
          </a:solidFill>
          <a:ln>
            <a:noFill/>
          </a:ln>
        </p:spPr>
      </p:sp>
      <p:sp>
        <p:nvSpPr>
          <p:cNvPr id="48" name="Google Shape;48;g1fbdc86e461_9_16"/>
          <p:cNvSpPr txBox="1"/>
          <p:nvPr>
            <p:ph idx="1" type="body"/>
          </p:nvPr>
        </p:nvSpPr>
        <p:spPr>
          <a:xfrm>
            <a:off x="600317" y="2961200"/>
            <a:ext cx="35160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4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sp>
        <p:nvSpPr>
          <p:cNvPr id="49" name="Google Shape;49;g1fbdc86e461_9_16"/>
          <p:cNvSpPr txBox="1"/>
          <p:nvPr>
            <p:ph idx="2" type="body"/>
          </p:nvPr>
        </p:nvSpPr>
        <p:spPr>
          <a:xfrm>
            <a:off x="4443583" y="2961200"/>
            <a:ext cx="35160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4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sp>
        <p:nvSpPr>
          <p:cNvPr id="50" name="Google Shape;50;g1fbdc86e461_9_16"/>
          <p:cNvSpPr txBox="1"/>
          <p:nvPr>
            <p:ph idx="3" type="body"/>
          </p:nvPr>
        </p:nvSpPr>
        <p:spPr>
          <a:xfrm>
            <a:off x="8348300" y="2961200"/>
            <a:ext cx="3516000" cy="3017400"/>
          </a:xfrm>
          <a:prstGeom prst="rect">
            <a:avLst/>
          </a:prstGeom>
          <a:noFill/>
          <a:ln>
            <a:noFill/>
          </a:ln>
        </p:spPr>
        <p:txBody>
          <a:bodyPr anchorCtr="0" anchor="t" bIns="30475" lIns="60950" spcFirstLastPara="1" rIns="60950" wrap="square" tIns="30475">
            <a:normAutofit/>
          </a:bodyPr>
          <a:lstStyle>
            <a:lvl1pPr indent="-323850" lvl="0" marL="457200" algn="l">
              <a:lnSpc>
                <a:spcPct val="100000"/>
              </a:lnSpc>
              <a:spcBef>
                <a:spcPts val="4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1pPr>
            <a:lvl2pPr indent="-323850" lvl="1" marL="9144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2pPr>
            <a:lvl3pPr indent="-323850" lvl="2" marL="1371600" algn="l">
              <a:lnSpc>
                <a:spcPct val="100000"/>
              </a:lnSpc>
              <a:spcBef>
                <a:spcPts val="3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3pPr>
            <a:lvl4pPr indent="-323850" lvl="3" marL="1828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4pPr>
            <a:lvl5pPr indent="-323850" lvl="4" marL="22860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5pPr>
            <a:lvl6pPr indent="-323850" lvl="5" marL="27432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6pPr>
            <a:lvl7pPr indent="-323850" lvl="6" marL="32004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7pPr>
            <a:lvl8pPr indent="-323850" lvl="7" marL="36576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8pPr>
            <a:lvl9pPr indent="-323850" lvl="8" marL="4114800" algn="l">
              <a:lnSpc>
                <a:spcPct val="100000"/>
              </a:lnSpc>
              <a:spcBef>
                <a:spcPts val="200"/>
              </a:spcBef>
              <a:spcAft>
                <a:spcPts val="0"/>
              </a:spcAft>
              <a:buClr>
                <a:schemeClr val="lt1"/>
              </a:buClr>
              <a:buSzPts val="1500"/>
              <a:buFont typeface="Assistant"/>
              <a:buChar char="■"/>
              <a:defRPr sz="1500">
                <a:solidFill>
                  <a:schemeClr val="lt1"/>
                </a:solidFill>
                <a:latin typeface="Assistant"/>
                <a:ea typeface="Assistant"/>
                <a:cs typeface="Assistant"/>
                <a:sym typeface="Assistant"/>
              </a:defRPr>
            </a:lvl9pPr>
          </a:lstStyle>
          <a:p/>
        </p:txBody>
      </p:sp>
      <p:cxnSp>
        <p:nvCxnSpPr>
          <p:cNvPr id="51" name="Google Shape;51;g1fbdc86e461_9_16"/>
          <p:cNvCxnSpPr/>
          <p:nvPr/>
        </p:nvCxnSpPr>
        <p:spPr>
          <a:xfrm rot="-5400000">
            <a:off x="2082148" y="4270999"/>
            <a:ext cx="4130400" cy="0"/>
          </a:xfrm>
          <a:prstGeom prst="straightConnector1">
            <a:avLst/>
          </a:prstGeom>
          <a:noFill/>
          <a:ln cap="flat" cmpd="sng" w="9525">
            <a:solidFill>
              <a:srgbClr val="FFFFFF"/>
            </a:solidFill>
            <a:prstDash val="solid"/>
            <a:round/>
            <a:headEnd len="sm" w="sm" type="none"/>
            <a:tailEnd len="sm" w="sm" type="none"/>
          </a:ln>
        </p:spPr>
      </p:cxnSp>
      <p:cxnSp>
        <p:nvCxnSpPr>
          <p:cNvPr id="52" name="Google Shape;52;g1fbdc86e461_9_16"/>
          <p:cNvCxnSpPr/>
          <p:nvPr/>
        </p:nvCxnSpPr>
        <p:spPr>
          <a:xfrm rot="-5400000">
            <a:off x="5964306" y="4270999"/>
            <a:ext cx="4130400" cy="0"/>
          </a:xfrm>
          <a:prstGeom prst="straightConnector1">
            <a:avLst/>
          </a:prstGeom>
          <a:noFill/>
          <a:ln cap="flat" cmpd="sng" w="9525">
            <a:solidFill>
              <a:srgbClr val="FFFFFF"/>
            </a:solidFill>
            <a:prstDash val="solid"/>
            <a:round/>
            <a:headEnd len="sm" w="sm" type="none"/>
            <a:tailEnd len="sm" w="sm" type="none"/>
          </a:ln>
        </p:spPr>
      </p:cxnSp>
      <p:sp>
        <p:nvSpPr>
          <p:cNvPr id="53" name="Google Shape;53;g1fbdc86e461_9_16"/>
          <p:cNvSpPr txBox="1"/>
          <p:nvPr>
            <p:ph type="title"/>
          </p:nvPr>
        </p:nvSpPr>
        <p:spPr>
          <a:xfrm>
            <a:off x="689450" y="483250"/>
            <a:ext cx="9215600" cy="908000"/>
          </a:xfrm>
          <a:prstGeom prst="rect">
            <a:avLst/>
          </a:prstGeom>
          <a:noFill/>
          <a:ln>
            <a:noFill/>
          </a:ln>
        </p:spPr>
        <p:txBody>
          <a:bodyPr anchorCtr="0" anchor="t" bIns="60950" lIns="60950" spcFirstLastPara="1" rIns="60950" wrap="square" tIns="60950">
            <a:noAutofit/>
          </a:bodyPr>
          <a:lstStyle>
            <a:lvl1pPr lvl="0" algn="l">
              <a:lnSpc>
                <a:spcPct val="100000"/>
              </a:lnSpc>
              <a:spcBef>
                <a:spcPts val="0"/>
              </a:spcBef>
              <a:spcAft>
                <a:spcPts val="0"/>
              </a:spcAft>
              <a:buClr>
                <a:schemeClr val="lt1"/>
              </a:buClr>
              <a:buSzPts val="5000"/>
              <a:buFont typeface="Tenor Sans"/>
              <a:buNone/>
              <a:defRPr sz="5000">
                <a:solidFill>
                  <a:schemeClr val="lt1"/>
                </a:solidFill>
                <a:latin typeface="Tenor Sans"/>
                <a:ea typeface="Tenor Sans"/>
                <a:cs typeface="Tenor Sans"/>
                <a:sym typeface="Tenor Sans"/>
              </a:defRPr>
            </a:lvl1pPr>
            <a:lvl2pPr lvl="1" algn="l">
              <a:lnSpc>
                <a:spcPct val="100000"/>
              </a:lnSpc>
              <a:spcBef>
                <a:spcPts val="0"/>
              </a:spcBef>
              <a:spcAft>
                <a:spcPts val="0"/>
              </a:spcAft>
              <a:buClr>
                <a:schemeClr val="lt1"/>
              </a:buClr>
              <a:buSzPts val="900"/>
              <a:buNone/>
              <a:defRPr>
                <a:solidFill>
                  <a:schemeClr val="lt1"/>
                </a:solidFill>
              </a:defRPr>
            </a:lvl2pPr>
            <a:lvl3pPr lvl="2" algn="l">
              <a:lnSpc>
                <a:spcPct val="100000"/>
              </a:lnSpc>
              <a:spcBef>
                <a:spcPts val="0"/>
              </a:spcBef>
              <a:spcAft>
                <a:spcPts val="0"/>
              </a:spcAft>
              <a:buClr>
                <a:schemeClr val="lt1"/>
              </a:buClr>
              <a:buSzPts val="900"/>
              <a:buNone/>
              <a:defRPr>
                <a:solidFill>
                  <a:schemeClr val="lt1"/>
                </a:solidFill>
              </a:defRPr>
            </a:lvl3pPr>
            <a:lvl4pPr lvl="3" algn="l">
              <a:lnSpc>
                <a:spcPct val="100000"/>
              </a:lnSpc>
              <a:spcBef>
                <a:spcPts val="0"/>
              </a:spcBef>
              <a:spcAft>
                <a:spcPts val="0"/>
              </a:spcAft>
              <a:buClr>
                <a:schemeClr val="lt1"/>
              </a:buClr>
              <a:buSzPts val="900"/>
              <a:buNone/>
              <a:defRPr>
                <a:solidFill>
                  <a:schemeClr val="lt1"/>
                </a:solidFill>
              </a:defRPr>
            </a:lvl4pPr>
            <a:lvl5pPr lvl="4" algn="l">
              <a:lnSpc>
                <a:spcPct val="100000"/>
              </a:lnSpc>
              <a:spcBef>
                <a:spcPts val="0"/>
              </a:spcBef>
              <a:spcAft>
                <a:spcPts val="0"/>
              </a:spcAft>
              <a:buClr>
                <a:schemeClr val="lt1"/>
              </a:buClr>
              <a:buSzPts val="900"/>
              <a:buNone/>
              <a:defRPr>
                <a:solidFill>
                  <a:schemeClr val="lt1"/>
                </a:solidFill>
              </a:defRPr>
            </a:lvl5pPr>
            <a:lvl6pPr lvl="5" algn="l">
              <a:lnSpc>
                <a:spcPct val="100000"/>
              </a:lnSpc>
              <a:spcBef>
                <a:spcPts val="0"/>
              </a:spcBef>
              <a:spcAft>
                <a:spcPts val="0"/>
              </a:spcAft>
              <a:buClr>
                <a:schemeClr val="lt1"/>
              </a:buClr>
              <a:buSzPts val="900"/>
              <a:buNone/>
              <a:defRPr>
                <a:solidFill>
                  <a:schemeClr val="lt1"/>
                </a:solidFill>
              </a:defRPr>
            </a:lvl6pPr>
            <a:lvl7pPr lvl="6" algn="l">
              <a:lnSpc>
                <a:spcPct val="100000"/>
              </a:lnSpc>
              <a:spcBef>
                <a:spcPts val="0"/>
              </a:spcBef>
              <a:spcAft>
                <a:spcPts val="0"/>
              </a:spcAft>
              <a:buClr>
                <a:schemeClr val="lt1"/>
              </a:buClr>
              <a:buSzPts val="900"/>
              <a:buNone/>
              <a:defRPr>
                <a:solidFill>
                  <a:schemeClr val="lt1"/>
                </a:solidFill>
              </a:defRPr>
            </a:lvl7pPr>
            <a:lvl8pPr lvl="7" algn="l">
              <a:lnSpc>
                <a:spcPct val="100000"/>
              </a:lnSpc>
              <a:spcBef>
                <a:spcPts val="0"/>
              </a:spcBef>
              <a:spcAft>
                <a:spcPts val="0"/>
              </a:spcAft>
              <a:buClr>
                <a:schemeClr val="lt1"/>
              </a:buClr>
              <a:buSzPts val="900"/>
              <a:buNone/>
              <a:defRPr>
                <a:solidFill>
                  <a:schemeClr val="lt1"/>
                </a:solidFill>
              </a:defRPr>
            </a:lvl8pPr>
            <a:lvl9pPr lvl="8" algn="l">
              <a:lnSpc>
                <a:spcPct val="100000"/>
              </a:lnSpc>
              <a:spcBef>
                <a:spcPts val="0"/>
              </a:spcBef>
              <a:spcAft>
                <a:spcPts val="0"/>
              </a:spcAft>
              <a:buClr>
                <a:schemeClr val="lt1"/>
              </a:buClr>
              <a:buSzPts val="9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2" Type="http://schemas.openxmlformats.org/officeDocument/2006/relationships/theme" Target="../theme/theme4.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10" Type="http://schemas.openxmlformats.org/officeDocument/2006/relationships/theme" Target="../theme/theme6.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fbdc86e461_9_0"/>
          <p:cNvSpPr txBox="1"/>
          <p:nvPr>
            <p:ph idx="1" type="body"/>
          </p:nvPr>
        </p:nvSpPr>
        <p:spPr>
          <a:xfrm>
            <a:off x="1478933" y="3264900"/>
            <a:ext cx="5486400" cy="3017400"/>
          </a:xfrm>
          <a:prstGeom prst="rect">
            <a:avLst/>
          </a:prstGeom>
          <a:noFill/>
          <a:ln>
            <a:noFill/>
          </a:ln>
        </p:spPr>
        <p:txBody>
          <a:bodyPr anchorCtr="0" anchor="t" bIns="30475" lIns="60950" spcFirstLastPara="1" rIns="60950" wrap="square" tIns="30475">
            <a:normAutofit/>
          </a:bodyPr>
          <a:lstStyle>
            <a:lvl1pPr indent="-304800" lvl="0" marL="4572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1pPr>
            <a:lvl2pPr indent="-304800" lvl="1" marL="9144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2pPr>
            <a:lvl3pPr indent="-304800" lvl="2" marL="13716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3pPr>
            <a:lvl4pPr indent="-304800" lvl="3" marL="18288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4pPr>
            <a:lvl5pPr indent="-304800" lvl="4" marL="22860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5pPr>
            <a:lvl6pPr indent="-304800" lvl="5" marL="27432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6pPr>
            <a:lvl7pPr indent="-304800" lvl="6" marL="32004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7pPr>
            <a:lvl8pPr indent="-304800" lvl="7" marL="36576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8pPr>
            <a:lvl9pPr indent="-304800" lvl="8" marL="41148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9pPr>
          </a:lstStyle>
          <a:p/>
        </p:txBody>
      </p:sp>
      <p:sp>
        <p:nvSpPr>
          <p:cNvPr id="11" name="Google Shape;11;g1fbdc86e461_9_0"/>
          <p:cNvSpPr txBox="1"/>
          <p:nvPr>
            <p:ph type="title"/>
          </p:nvPr>
        </p:nvSpPr>
        <p:spPr>
          <a:xfrm>
            <a:off x="768200" y="433067"/>
            <a:ext cx="9557200" cy="22596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chemeClr val="dk2"/>
              </a:buClr>
              <a:buSzPts val="8200"/>
              <a:buFont typeface="Tenor Sans"/>
              <a:buNone/>
              <a:defRPr b="0" i="0" sz="8200" u="none" cap="none" strike="noStrike">
                <a:solidFill>
                  <a:schemeClr val="dk2"/>
                </a:solidFill>
                <a:latin typeface="Tenor Sans"/>
                <a:ea typeface="Tenor Sans"/>
                <a:cs typeface="Tenor Sans"/>
                <a:sym typeface="Tenor Sans"/>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g206c68b315e_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g206c68b315e_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g206c68b315e_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g206c68b315e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g206c68b315e_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g203659cebea_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 name="Google Shape;137;g203659cebea_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g203659cebea_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9" name="Google Shape;139;g203659cebea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0" name="Google Shape;140;g203659cebea_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0" name="Shape 210"/>
        <p:cNvGrpSpPr/>
        <p:nvPr/>
      </p:nvGrpSpPr>
      <p:grpSpPr>
        <a:xfrm>
          <a:off x="0" y="0"/>
          <a:ext cx="0" cy="0"/>
          <a:chOff x="0" y="0"/>
          <a:chExt cx="0" cy="0"/>
        </a:xfrm>
      </p:grpSpPr>
      <p:sp>
        <p:nvSpPr>
          <p:cNvPr id="211" name="Google Shape;211;g203659cebea_2_1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g203659cebea_2_1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13" name="Google Shape;213;g203659cebea_2_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14" name="Google Shape;214;g203659cebea_2_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15" name="Google Shape;215;g203659cebea_2_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1fbdc86e461_14_0"/>
          <p:cNvSpPr txBox="1"/>
          <p:nvPr>
            <p:ph idx="1" type="body"/>
          </p:nvPr>
        </p:nvSpPr>
        <p:spPr>
          <a:xfrm>
            <a:off x="1478933" y="3264900"/>
            <a:ext cx="5486400" cy="3017400"/>
          </a:xfrm>
          <a:prstGeom prst="rect">
            <a:avLst/>
          </a:prstGeom>
          <a:noFill/>
          <a:ln>
            <a:noFill/>
          </a:ln>
        </p:spPr>
        <p:txBody>
          <a:bodyPr anchorCtr="0" anchor="t" bIns="30475" lIns="60950" spcFirstLastPara="1" rIns="60950" wrap="square" tIns="30475">
            <a:normAutofit/>
          </a:bodyPr>
          <a:lstStyle>
            <a:lvl1pPr indent="-304800" lvl="0" marL="4572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1pPr>
            <a:lvl2pPr indent="-304800" lvl="1" marL="9144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2pPr>
            <a:lvl3pPr indent="-304800" lvl="2" marL="13716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3pPr>
            <a:lvl4pPr indent="-304800" lvl="3" marL="18288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4pPr>
            <a:lvl5pPr indent="-304800" lvl="4" marL="22860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5pPr>
            <a:lvl6pPr indent="-304800" lvl="5" marL="27432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6pPr>
            <a:lvl7pPr indent="-304800" lvl="6" marL="32004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7pPr>
            <a:lvl8pPr indent="-304800" lvl="7" marL="36576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8pPr>
            <a:lvl9pPr indent="-304800" lvl="8" marL="4114800" marR="0" rtl="0" algn="l">
              <a:lnSpc>
                <a:spcPct val="100000"/>
              </a:lnSpc>
              <a:spcBef>
                <a:spcPts val="200"/>
              </a:spcBef>
              <a:spcAft>
                <a:spcPts val="0"/>
              </a:spcAft>
              <a:buClr>
                <a:schemeClr val="dk1"/>
              </a:buClr>
              <a:buSzPts val="1200"/>
              <a:buFont typeface="Assistant"/>
              <a:buChar char="■"/>
              <a:defRPr b="0" i="0" sz="900" u="none" cap="none" strike="noStrike">
                <a:solidFill>
                  <a:srgbClr val="000000"/>
                </a:solidFill>
                <a:latin typeface="Assistant"/>
                <a:ea typeface="Assistant"/>
                <a:cs typeface="Assistant"/>
                <a:sym typeface="Assistant"/>
              </a:defRPr>
            </a:lvl9pPr>
          </a:lstStyle>
          <a:p/>
        </p:txBody>
      </p:sp>
      <p:sp>
        <p:nvSpPr>
          <p:cNvPr id="231" name="Google Shape;231;g1fbdc86e461_14_0"/>
          <p:cNvSpPr txBox="1"/>
          <p:nvPr>
            <p:ph type="title"/>
          </p:nvPr>
        </p:nvSpPr>
        <p:spPr>
          <a:xfrm>
            <a:off x="768200" y="433067"/>
            <a:ext cx="9557200" cy="22596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chemeClr val="dk2"/>
              </a:buClr>
              <a:buSzPts val="8200"/>
              <a:buFont typeface="Tenor Sans"/>
              <a:buNone/>
              <a:defRPr b="0" i="0" sz="8200" u="none" cap="none" strike="noStrike">
                <a:solidFill>
                  <a:schemeClr val="dk2"/>
                </a:solidFill>
                <a:latin typeface="Tenor Sans"/>
                <a:ea typeface="Tenor Sans"/>
                <a:cs typeface="Tenor Sans"/>
                <a:sym typeface="Tenor Sans"/>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www.ncbi.nlm.nih.gov/pmc/articles/PMC5586005/" TargetMode="External"/><Relationship Id="rId4" Type="http://schemas.openxmlformats.org/officeDocument/2006/relationships/hyperlink" Target="https://www.ncbi.nlm.nih.gov/pmc/articles/PMC5586005/" TargetMode="External"/><Relationship Id="rId9" Type="http://schemas.openxmlformats.org/officeDocument/2006/relationships/image" Target="../media/image19.jpg"/><Relationship Id="rId5" Type="http://schemas.openxmlformats.org/officeDocument/2006/relationships/hyperlink" Target="https://pubmed.ncbi.nlm.nih.gov/15061598/" TargetMode="External"/><Relationship Id="rId6" Type="http://schemas.openxmlformats.org/officeDocument/2006/relationships/hyperlink" Target="https://pubmed.ncbi.nlm.nih.gov/24996589/" TargetMode="External"/><Relationship Id="rId7" Type="http://schemas.openxmlformats.org/officeDocument/2006/relationships/hyperlink" Target="https://www.ncbi.nlm.nih.gov/pmc/articles/PMC5586005/" TargetMode="External"/><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19.jpg"/><Relationship Id="rId5" Type="http://schemas.openxmlformats.org/officeDocument/2006/relationships/image" Target="../media/image28.pn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17.png"/><Relationship Id="rId5"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6.jpg"/><Relationship Id="rId4" Type="http://schemas.openxmlformats.org/officeDocument/2006/relationships/image" Target="../media/image37.png"/><Relationship Id="rId5"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4.xml"/><Relationship Id="rId3" Type="http://schemas.openxmlformats.org/officeDocument/2006/relationships/image" Target="../media/image42.jpg"/><Relationship Id="rId4" Type="http://schemas.openxmlformats.org/officeDocument/2006/relationships/image" Target="../media/image45.jpg"/><Relationship Id="rId5" Type="http://schemas.openxmlformats.org/officeDocument/2006/relationships/image" Target="../media/image41.jpg"/><Relationship Id="rId6"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 Id="rId3" Type="http://schemas.openxmlformats.org/officeDocument/2006/relationships/image" Target="../media/image34.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image" Target="../media/image3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9.xml"/><Relationship Id="rId3" Type="http://schemas.openxmlformats.org/officeDocument/2006/relationships/image" Target="../media/image34.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png"/><Relationship Id="rId8"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2.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 Id="rId3"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47.png"/><Relationship Id="rId6" Type="http://schemas.openxmlformats.org/officeDocument/2006/relationships/hyperlink" Target="https://www.healthcenterinfo.org/results/?Combined&amp;Organization=National%20Nurse-Led%20Care%20Consortiu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2.jp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s://namgt.maps.arcgis.com/apps/webappviewer/index.html?id=4e1aeda0b50c445bbc21677902957b4c" TargetMode="External"/><Relationship Id="rId5" Type="http://schemas.openxmlformats.org/officeDocument/2006/relationships/hyperlink" Target="https://data.hrsa.gov/tools/data-reporting/program-data/national/table?tableName=Full&amp;year=2021" TargetMode="External"/><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fbdc86e461_2_39"/>
          <p:cNvSpPr txBox="1"/>
          <p:nvPr/>
        </p:nvSpPr>
        <p:spPr>
          <a:xfrm>
            <a:off x="2132875" y="75862"/>
            <a:ext cx="83073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The Role of Community Health Workers in Breast Cancer Screening Equity</a:t>
            </a:r>
            <a:endParaRPr b="0" i="0" sz="2800" u="none" cap="none" strike="noStrike">
              <a:solidFill>
                <a:schemeClr val="lt1"/>
              </a:solidFill>
              <a:latin typeface="Arial"/>
              <a:ea typeface="Arial"/>
              <a:cs typeface="Arial"/>
              <a:sym typeface="Arial"/>
            </a:endParaRPr>
          </a:p>
        </p:txBody>
      </p:sp>
      <p:sp>
        <p:nvSpPr>
          <p:cNvPr id="280" name="Google Shape;280;g1fbdc86e461_2_39"/>
          <p:cNvSpPr txBox="1"/>
          <p:nvPr/>
        </p:nvSpPr>
        <p:spPr>
          <a:xfrm>
            <a:off x="3042000" y="5817350"/>
            <a:ext cx="61080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700"/>
              <a:buFont typeface="Arial"/>
              <a:buNone/>
            </a:pPr>
            <a:r>
              <a:rPr b="0" i="0" lang="en-US" sz="900" u="none" cap="none" strike="noStrike">
                <a:solidFill>
                  <a:schemeClr val="lt1"/>
                </a:solidFill>
                <a:latin typeface="Comfortaa"/>
                <a:ea typeface="Comfortaa"/>
                <a:cs typeface="Comfortaa"/>
                <a:sym typeface="Comfortaa"/>
              </a:rPr>
              <a:t>This webinar is supported by the Health Resources and Services Administration (HRSA) of the U.S. Department of Health and Human Services (HHS) as part of an award totaling $550,000 with 0 percent financed with non-governmental sources. The contents are those of the author(s) and do not necessarily represent the official views of, nor an endorsement, by HRSA, HHS, or the U.S. Government. For more information, please visit HRSA.gov.</a:t>
            </a:r>
            <a:endParaRPr b="0" i="0" sz="1100" u="none" cap="none" strike="noStrike">
              <a:solidFill>
                <a:srgbClr val="000000"/>
              </a:solidFill>
              <a:latin typeface="Assistant"/>
              <a:ea typeface="Assistant"/>
              <a:cs typeface="Assistant"/>
              <a:sym typeface="Assistant"/>
            </a:endParaRPr>
          </a:p>
        </p:txBody>
      </p:sp>
      <p:pic>
        <p:nvPicPr>
          <p:cNvPr descr="A group of people standing around a table&#10;&#10;Description automatically generated with low confidence" id="281" name="Google Shape;281;g1fbdc86e461_2_39"/>
          <p:cNvPicPr preferRelativeResize="0"/>
          <p:nvPr/>
        </p:nvPicPr>
        <p:blipFill rotWithShape="1">
          <a:blip r:embed="rId3">
            <a:alphaModFix amt="72000"/>
          </a:blip>
          <a:srcRect b="0" l="0" r="0" t="0"/>
          <a:stretch/>
        </p:blipFill>
        <p:spPr>
          <a:xfrm>
            <a:off x="3485100" y="1122550"/>
            <a:ext cx="5047500" cy="4041900"/>
          </a:xfrm>
          <a:prstGeom prst="ellipse">
            <a:avLst/>
          </a:prstGeom>
          <a:noFill/>
          <a:ln>
            <a:noFill/>
          </a:ln>
          <a:effectLst>
            <a:outerShdw blurRad="50800" rotWithShape="0" algn="ctr" dir="5400000" dist="50800">
              <a:srgbClr val="000000">
                <a:alpha val="45882"/>
              </a:srgbClr>
            </a:outerShdw>
          </a:effectLst>
        </p:spPr>
      </p:pic>
      <p:sp>
        <p:nvSpPr>
          <p:cNvPr id="282" name="Google Shape;282;g1fbdc86e461_2_39"/>
          <p:cNvSpPr txBox="1"/>
          <p:nvPr/>
        </p:nvSpPr>
        <p:spPr>
          <a:xfrm>
            <a:off x="4092450" y="5249025"/>
            <a:ext cx="38328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2100" u="none" cap="none" strike="noStrike">
                <a:solidFill>
                  <a:schemeClr val="lt1"/>
                </a:solidFill>
                <a:latin typeface="Arial"/>
                <a:ea typeface="Arial"/>
                <a:cs typeface="Arial"/>
                <a:sym typeface="Arial"/>
              </a:rPr>
              <a:t>February 8, 2023, </a:t>
            </a:r>
            <a:r>
              <a:rPr b="1" lang="en-US" sz="2100">
                <a:solidFill>
                  <a:schemeClr val="lt1"/>
                </a:solidFill>
              </a:rPr>
              <a:t>2pm</a:t>
            </a:r>
            <a:r>
              <a:rPr b="1" i="0" lang="en-US" sz="2100" u="none" cap="none" strike="noStrike">
                <a:solidFill>
                  <a:schemeClr val="lt1"/>
                </a:solidFill>
                <a:latin typeface="Arial"/>
                <a:ea typeface="Arial"/>
                <a:cs typeface="Arial"/>
                <a:sym typeface="Arial"/>
              </a:rPr>
              <a:t> E</a:t>
            </a:r>
            <a:r>
              <a:rPr b="1" lang="en-US" sz="2100">
                <a:solidFill>
                  <a:schemeClr val="lt1"/>
                </a:solidFill>
              </a:rPr>
              <a:t>st</a:t>
            </a:r>
            <a:endParaRPr b="1" i="0" sz="2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283" name="Google Shape;283;g1fbdc86e461_2_39"/>
          <p:cNvPicPr preferRelativeResize="0"/>
          <p:nvPr/>
        </p:nvPicPr>
        <p:blipFill rotWithShape="1">
          <a:blip r:embed="rId4">
            <a:alphaModFix/>
          </a:blip>
          <a:srcRect b="0" l="0" r="0" t="0"/>
          <a:stretch/>
        </p:blipFill>
        <p:spPr>
          <a:xfrm>
            <a:off x="10043718" y="5910813"/>
            <a:ext cx="2063134" cy="842250"/>
          </a:xfrm>
          <a:prstGeom prst="rect">
            <a:avLst/>
          </a:prstGeom>
          <a:noFill/>
          <a:ln>
            <a:noFill/>
          </a:ln>
        </p:spPr>
      </p:pic>
      <p:pic>
        <p:nvPicPr>
          <p:cNvPr id="284" name="Google Shape;284;g1fbdc86e461_2_39"/>
          <p:cNvPicPr preferRelativeResize="0"/>
          <p:nvPr/>
        </p:nvPicPr>
        <p:blipFill rotWithShape="1">
          <a:blip r:embed="rId5">
            <a:alphaModFix/>
          </a:blip>
          <a:srcRect b="0" l="0" r="0" t="0"/>
          <a:stretch/>
        </p:blipFill>
        <p:spPr>
          <a:xfrm>
            <a:off x="85150" y="5910825"/>
            <a:ext cx="2063125" cy="862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g206c68b315e_2_1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7" name="Google Shape;427;g206c68b315e_2_124"/>
          <p:cNvSpPr txBox="1"/>
          <p:nvPr>
            <p:ph type="title"/>
          </p:nvPr>
        </p:nvSpPr>
        <p:spPr>
          <a:xfrm>
            <a:off x="4307197" y="216160"/>
            <a:ext cx="5754896" cy="16675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Learning objectives</a:t>
            </a:r>
            <a:endParaRPr/>
          </a:p>
        </p:txBody>
      </p:sp>
      <p:sp>
        <p:nvSpPr>
          <p:cNvPr id="428" name="Google Shape;428;g206c68b315e_2_124"/>
          <p:cNvSpPr txBox="1"/>
          <p:nvPr>
            <p:ph idx="1" type="body"/>
          </p:nvPr>
        </p:nvSpPr>
        <p:spPr>
          <a:xfrm>
            <a:off x="1411515" y="2268634"/>
            <a:ext cx="8861350" cy="31974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None/>
            </a:pPr>
            <a:r>
              <a:rPr lang="en-US" sz="2400"/>
              <a:t>By the end of this webinar, participants will be able to: </a:t>
            </a:r>
            <a:endParaRPr sz="2400"/>
          </a:p>
          <a:p>
            <a:pPr indent="-457200" lvl="0" marL="457200" rtl="0" algn="l">
              <a:lnSpc>
                <a:spcPct val="90000"/>
              </a:lnSpc>
              <a:spcBef>
                <a:spcPts val="1000"/>
              </a:spcBef>
              <a:spcAft>
                <a:spcPts val="0"/>
              </a:spcAft>
              <a:buClr>
                <a:schemeClr val="dk1"/>
              </a:buClr>
              <a:buSzPts val="2000"/>
              <a:buAutoNum type="arabicPeriod"/>
            </a:pPr>
            <a:r>
              <a:rPr lang="en-US" sz="2000"/>
              <a:t>Identify ways community health workers can aid in breast cancer diagnosis and early interventions.</a:t>
            </a:r>
            <a:endParaRPr/>
          </a:p>
          <a:p>
            <a:pPr indent="-457200" lvl="0" marL="457200" rtl="0" algn="l">
              <a:lnSpc>
                <a:spcPct val="90000"/>
              </a:lnSpc>
              <a:spcBef>
                <a:spcPts val="1000"/>
              </a:spcBef>
              <a:spcAft>
                <a:spcPts val="0"/>
              </a:spcAft>
              <a:buClr>
                <a:schemeClr val="dk1"/>
              </a:buClr>
              <a:buSzPts val="2000"/>
              <a:buAutoNum type="arabicPeriod"/>
            </a:pPr>
            <a:r>
              <a:rPr lang="en-US" sz="2000"/>
              <a:t>Report on the need for innovative care teams in cancer screenings, such as community health workers. </a:t>
            </a:r>
            <a:endParaRPr/>
          </a:p>
          <a:p>
            <a:pPr indent="-457200" lvl="0" marL="457200" rtl="0" algn="l">
              <a:lnSpc>
                <a:spcPct val="90000"/>
              </a:lnSpc>
              <a:spcBef>
                <a:spcPts val="1000"/>
              </a:spcBef>
              <a:spcAft>
                <a:spcPts val="0"/>
              </a:spcAft>
              <a:buClr>
                <a:schemeClr val="dk1"/>
              </a:buClr>
              <a:buSzPts val="2000"/>
              <a:buAutoNum type="arabicPeriod"/>
            </a:pPr>
            <a:r>
              <a:rPr lang="en-US" sz="2000"/>
              <a:t>Implement community health workers in Breast Cancer Screening in their health center.</a:t>
            </a:r>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sp>
        <p:nvSpPr>
          <p:cNvPr id="429" name="Google Shape;429;g206c68b315e_2_124"/>
          <p:cNvSpPr/>
          <p:nvPr/>
        </p:nvSpPr>
        <p:spPr>
          <a:xfrm flipH="1" rot="10800000">
            <a:off x="0" y="6400799"/>
            <a:ext cx="12192000" cy="456773"/>
          </a:xfrm>
          <a:prstGeom prst="rect">
            <a:avLst/>
          </a:prstGeom>
          <a:gradFill>
            <a:gsLst>
              <a:gs pos="0">
                <a:schemeClr val="accent1"/>
              </a:gs>
              <a:gs pos="90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0" name="Google Shape;430;g206c68b315e_2_124"/>
          <p:cNvSpPr/>
          <p:nvPr/>
        </p:nvSpPr>
        <p:spPr>
          <a:xfrm flipH="1">
            <a:off x="4038600" y="6400799"/>
            <a:ext cx="8153398" cy="456772"/>
          </a:xfrm>
          <a:prstGeom prst="rect">
            <a:avLst/>
          </a:prstGeom>
          <a:gradFill>
            <a:gsLst>
              <a:gs pos="0">
                <a:srgbClr val="000000">
                  <a:alpha val="49411"/>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1" name="Google Shape;431;g206c68b315e_2_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descr="Logo&#10;&#10;Description automatically generated" id="432" name="Google Shape;432;g206c68b315e_2_124"/>
          <p:cNvPicPr preferRelativeResize="0"/>
          <p:nvPr/>
        </p:nvPicPr>
        <p:blipFill rotWithShape="1">
          <a:blip r:embed="rId3">
            <a:alphaModFix/>
          </a:blip>
          <a:srcRect b="0" l="0" r="0" t="0"/>
          <a:stretch/>
        </p:blipFill>
        <p:spPr>
          <a:xfrm>
            <a:off x="4438460" y="5773454"/>
            <a:ext cx="1367071" cy="582891"/>
          </a:xfrm>
          <a:prstGeom prst="rect">
            <a:avLst/>
          </a:prstGeom>
          <a:noFill/>
          <a:ln>
            <a:noFill/>
          </a:ln>
        </p:spPr>
      </p:pic>
      <p:pic>
        <p:nvPicPr>
          <p:cNvPr descr="A picture containing text&#10;&#10;Description automatically generated" id="433" name="Google Shape;433;g206c68b315e_2_124"/>
          <p:cNvPicPr preferRelativeResize="0"/>
          <p:nvPr/>
        </p:nvPicPr>
        <p:blipFill rotWithShape="1">
          <a:blip r:embed="rId4">
            <a:alphaModFix/>
          </a:blip>
          <a:srcRect b="0" l="0" r="0" t="0"/>
          <a:stretch/>
        </p:blipFill>
        <p:spPr>
          <a:xfrm>
            <a:off x="5940145" y="5708512"/>
            <a:ext cx="1305791" cy="6467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8" name="Shape 438"/>
        <p:cNvGrpSpPr/>
        <p:nvPr/>
      </p:nvGrpSpPr>
      <p:grpSpPr>
        <a:xfrm>
          <a:off x="0" y="0"/>
          <a:ext cx="0" cy="0"/>
          <a:chOff x="0" y="0"/>
          <a:chExt cx="0" cy="0"/>
        </a:xfrm>
      </p:grpSpPr>
      <p:sp>
        <p:nvSpPr>
          <p:cNvPr id="439" name="Google Shape;439;g206c68b315e_2_1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0" name="Google Shape;440;g206c68b315e_2_134"/>
          <p:cNvSpPr txBox="1"/>
          <p:nvPr>
            <p:ph type="title"/>
          </p:nvPr>
        </p:nvSpPr>
        <p:spPr>
          <a:xfrm>
            <a:off x="2196935" y="2164397"/>
            <a:ext cx="8229600" cy="175004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000"/>
              <a:t>Section 1:  How CHW's Can Aid in Breast Cancer Diagnosis/Intervention  </a:t>
            </a:r>
            <a:br>
              <a:rPr b="1" lang="en-US" sz="4000"/>
            </a:br>
            <a:br>
              <a:rPr b="1" lang="en-US" sz="4000"/>
            </a:br>
            <a:endParaRPr b="1" sz="4000"/>
          </a:p>
        </p:txBody>
      </p:sp>
      <p:sp>
        <p:nvSpPr>
          <p:cNvPr id="441" name="Google Shape;441;g206c68b315e_2_134"/>
          <p:cNvSpPr/>
          <p:nvPr/>
        </p:nvSpPr>
        <p:spPr>
          <a:xfrm flipH="1" rot="10800000">
            <a:off x="0" y="6400799"/>
            <a:ext cx="12192000" cy="456773"/>
          </a:xfrm>
          <a:prstGeom prst="rect">
            <a:avLst/>
          </a:prstGeom>
          <a:gradFill>
            <a:gsLst>
              <a:gs pos="0">
                <a:schemeClr val="accent1"/>
              </a:gs>
              <a:gs pos="90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2" name="Google Shape;442;g206c68b315e_2_134"/>
          <p:cNvSpPr/>
          <p:nvPr/>
        </p:nvSpPr>
        <p:spPr>
          <a:xfrm flipH="1">
            <a:off x="4038600" y="6400799"/>
            <a:ext cx="8153398" cy="456772"/>
          </a:xfrm>
          <a:prstGeom prst="rect">
            <a:avLst/>
          </a:prstGeom>
          <a:gradFill>
            <a:gsLst>
              <a:gs pos="0">
                <a:srgbClr val="000000">
                  <a:alpha val="49411"/>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3" name="Google Shape;443;g206c68b315e_2_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descr="Logo&#10;&#10;Description automatically generated" id="444" name="Google Shape;444;g206c68b315e_2_134"/>
          <p:cNvPicPr preferRelativeResize="0"/>
          <p:nvPr/>
        </p:nvPicPr>
        <p:blipFill rotWithShape="1">
          <a:blip r:embed="rId3">
            <a:alphaModFix/>
          </a:blip>
          <a:srcRect b="0" l="0" r="0" t="0"/>
          <a:stretch/>
        </p:blipFill>
        <p:spPr>
          <a:xfrm>
            <a:off x="4692260" y="5773454"/>
            <a:ext cx="1367071" cy="582891"/>
          </a:xfrm>
          <a:prstGeom prst="rect">
            <a:avLst/>
          </a:prstGeom>
          <a:noFill/>
          <a:ln>
            <a:noFill/>
          </a:ln>
        </p:spPr>
      </p:pic>
      <p:pic>
        <p:nvPicPr>
          <p:cNvPr descr="A picture containing text&#10;&#10;Description automatically generated" id="445" name="Google Shape;445;g206c68b315e_2_134"/>
          <p:cNvPicPr preferRelativeResize="0"/>
          <p:nvPr/>
        </p:nvPicPr>
        <p:blipFill rotWithShape="1">
          <a:blip r:embed="rId4">
            <a:alphaModFix/>
          </a:blip>
          <a:srcRect b="0" l="0" r="0" t="0"/>
          <a:stretch/>
        </p:blipFill>
        <p:spPr>
          <a:xfrm>
            <a:off x="6193945" y="5708512"/>
            <a:ext cx="1305791" cy="6467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sp>
        <p:nvSpPr>
          <p:cNvPr id="451" name="Google Shape;451;g206c68b315e_2_14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2" name="Google Shape;452;g206c68b315e_2_143"/>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3" name="Google Shape;453;g206c68b315e_2_143"/>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4" name="Google Shape;454;g206c68b315e_2_143"/>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5" name="Google Shape;455;g206c68b315e_2_143"/>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6" name="Google Shape;456;g206c68b315e_2_143"/>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Lessons from the Literature:</a:t>
            </a:r>
            <a:r>
              <a:rPr b="0" i="0" lang="en-US" sz="4000" u="none" cap="none" strike="noStrike">
                <a:solidFill>
                  <a:srgbClr val="FFFFFF"/>
                </a:solidFill>
                <a:latin typeface="Calibri"/>
                <a:ea typeface="Calibri"/>
                <a:cs typeface="Calibri"/>
                <a:sym typeface="Calibri"/>
              </a:rPr>
              <a:t> The Role of CHWs in Addressing BC Outcome Disparities</a:t>
            </a:r>
            <a:endParaRPr b="0" i="0" sz="4400" u="none" cap="none" strike="noStrike">
              <a:solidFill>
                <a:schemeClr val="dk1"/>
              </a:solidFill>
              <a:latin typeface="Calibri"/>
              <a:ea typeface="Calibri"/>
              <a:cs typeface="Calibri"/>
              <a:sym typeface="Calibri"/>
            </a:endParaRPr>
          </a:p>
        </p:txBody>
      </p:sp>
      <p:sp>
        <p:nvSpPr>
          <p:cNvPr id="457" name="Google Shape;457;g206c68b315e_2_143"/>
          <p:cNvSpPr/>
          <p:nvPr/>
        </p:nvSpPr>
        <p:spPr>
          <a:xfrm>
            <a:off x="1060450" y="3111500"/>
            <a:ext cx="4152900" cy="2527300"/>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Claim:</a:t>
            </a:r>
            <a:r>
              <a:rPr b="0" i="0" lang="en-US" sz="1800" u="none" cap="none" strike="noStrike">
                <a:solidFill>
                  <a:schemeClr val="dk1"/>
                </a:solidFill>
                <a:latin typeface="Calibri"/>
                <a:ea typeface="Calibri"/>
                <a:cs typeface="Calibri"/>
                <a:sym typeface="Calibri"/>
              </a:rPr>
              <a:t> Appropriate use of CHWs in supporting Breast Cancer screening, diagnosis and treatment impacts the social disparity process in a manner that leads to improved outcomes.</a:t>
            </a:r>
            <a:endParaRPr b="0" i="0" sz="1400" u="none" cap="none" strike="noStrike">
              <a:solidFill>
                <a:srgbClr val="000000"/>
              </a:solidFill>
              <a:latin typeface="Arial"/>
              <a:ea typeface="Arial"/>
              <a:cs typeface="Arial"/>
              <a:sym typeface="Arial"/>
            </a:endParaRPr>
          </a:p>
        </p:txBody>
      </p:sp>
      <p:sp>
        <p:nvSpPr>
          <p:cNvPr id="458" name="Google Shape;458;g206c68b315e_2_143"/>
          <p:cNvSpPr/>
          <p:nvPr/>
        </p:nvSpPr>
        <p:spPr>
          <a:xfrm>
            <a:off x="6483349" y="3111500"/>
            <a:ext cx="4445000" cy="2578100"/>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Claim: </a:t>
            </a:r>
            <a:r>
              <a:rPr b="0" i="0" lang="en-US" sz="1800" u="none" cap="none" strike="noStrike">
                <a:solidFill>
                  <a:schemeClr val="dk1"/>
                </a:solidFill>
                <a:latin typeface="Calibri"/>
                <a:ea typeface="Calibri"/>
                <a:cs typeface="Calibri"/>
                <a:sym typeface="Calibri"/>
              </a:rPr>
              <a:t>Appropriate use of CHWs in supporting continued medical treatment and education of Breast Cancer treatment has a synergistic affect, further impacting the likelihood of improved outcomes. </a:t>
            </a:r>
            <a:endParaRPr b="0" i="0" sz="1400" u="none" cap="none" strike="noStrike">
              <a:solidFill>
                <a:srgbClr val="000000"/>
              </a:solidFill>
              <a:latin typeface="Arial"/>
              <a:ea typeface="Arial"/>
              <a:cs typeface="Arial"/>
              <a:sym typeface="Arial"/>
            </a:endParaRPr>
          </a:p>
        </p:txBody>
      </p:sp>
      <p:sp>
        <p:nvSpPr>
          <p:cNvPr id="459" name="Google Shape;459;g206c68b315e_2_143"/>
          <p:cNvSpPr txBox="1"/>
          <p:nvPr/>
        </p:nvSpPr>
        <p:spPr>
          <a:xfrm>
            <a:off x="1377950" y="1930400"/>
            <a:ext cx="3517900" cy="95410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Model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Stepwise Impact</a:t>
            </a:r>
            <a:endParaRPr b="0" i="0" sz="1400" u="none" cap="none" strike="noStrike">
              <a:solidFill>
                <a:srgbClr val="000000"/>
              </a:solidFill>
              <a:latin typeface="Arial"/>
              <a:ea typeface="Arial"/>
              <a:cs typeface="Arial"/>
              <a:sym typeface="Arial"/>
            </a:endParaRPr>
          </a:p>
        </p:txBody>
      </p:sp>
      <p:sp>
        <p:nvSpPr>
          <p:cNvPr id="460" name="Google Shape;460;g206c68b315e_2_143"/>
          <p:cNvSpPr txBox="1"/>
          <p:nvPr/>
        </p:nvSpPr>
        <p:spPr>
          <a:xfrm>
            <a:off x="6851649" y="1930399"/>
            <a:ext cx="3517900" cy="95410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Model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Synergistic Impact</a:t>
            </a:r>
            <a:endParaRPr b="0" i="0" sz="1400" u="none" cap="none" strike="noStrike">
              <a:solidFill>
                <a:srgbClr val="000000"/>
              </a:solidFill>
              <a:latin typeface="Arial"/>
              <a:ea typeface="Arial"/>
              <a:cs typeface="Arial"/>
              <a:sym typeface="Arial"/>
            </a:endParaRPr>
          </a:p>
        </p:txBody>
      </p:sp>
      <p:pic>
        <p:nvPicPr>
          <p:cNvPr descr="Logo&#10;&#10;Description automatically generated" id="461" name="Google Shape;461;g206c68b315e_2_143"/>
          <p:cNvPicPr preferRelativeResize="0"/>
          <p:nvPr/>
        </p:nvPicPr>
        <p:blipFill rotWithShape="1">
          <a:blip r:embed="rId3">
            <a:alphaModFix/>
          </a:blip>
          <a:srcRect b="0" l="0" r="0" t="0"/>
          <a:stretch/>
        </p:blipFill>
        <p:spPr>
          <a:xfrm>
            <a:off x="4528372" y="6174929"/>
            <a:ext cx="1367071" cy="582891"/>
          </a:xfrm>
          <a:prstGeom prst="rect">
            <a:avLst/>
          </a:prstGeom>
          <a:noFill/>
          <a:ln>
            <a:noFill/>
          </a:ln>
        </p:spPr>
      </p:pic>
      <p:pic>
        <p:nvPicPr>
          <p:cNvPr descr="A picture containing text&#10;&#10;Description automatically generated" id="462" name="Google Shape;462;g206c68b315e_2_143"/>
          <p:cNvPicPr preferRelativeResize="0"/>
          <p:nvPr/>
        </p:nvPicPr>
        <p:blipFill rotWithShape="1">
          <a:blip r:embed="rId4">
            <a:alphaModFix/>
          </a:blip>
          <a:srcRect b="0" l="0" r="0" t="0"/>
          <a:stretch/>
        </p:blipFill>
        <p:spPr>
          <a:xfrm>
            <a:off x="6030058" y="6109987"/>
            <a:ext cx="1305791" cy="6467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7" name="Shape 467"/>
        <p:cNvGrpSpPr/>
        <p:nvPr/>
      </p:nvGrpSpPr>
      <p:grpSpPr>
        <a:xfrm>
          <a:off x="0" y="0"/>
          <a:ext cx="0" cy="0"/>
          <a:chOff x="0" y="0"/>
          <a:chExt cx="0" cy="0"/>
        </a:xfrm>
      </p:grpSpPr>
      <p:sp>
        <p:nvSpPr>
          <p:cNvPr id="468" name="Google Shape;468;g206c68b315e_2_159"/>
          <p:cNvSpPr/>
          <p:nvPr/>
        </p:nvSpPr>
        <p:spPr>
          <a:xfrm>
            <a:off x="177552" y="2315593"/>
            <a:ext cx="3920970" cy="4194698"/>
          </a:xfrm>
          <a:prstGeom prst="rect">
            <a:avLst/>
          </a:prstGeom>
          <a:solidFill>
            <a:schemeClr val="lt1"/>
          </a:solidFill>
          <a:ln cap="flat" cmpd="sng" w="28575">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g206c68b315e_2_159"/>
          <p:cNvSpPr/>
          <p:nvPr/>
        </p:nvSpPr>
        <p:spPr>
          <a:xfrm>
            <a:off x="73981" y="2322990"/>
            <a:ext cx="3935766" cy="4054135"/>
          </a:xfrm>
          <a:prstGeom prst="rect">
            <a:avLst/>
          </a:prstGeom>
          <a:solidFill>
            <a:schemeClr val="lt1"/>
          </a:solidFill>
          <a:ln cap="flat" cmpd="sng" w="28575">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g206c68b315e_2_1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1" name="Google Shape;471;g206c68b315e_2_159"/>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2" name="Google Shape;472;g206c68b315e_2_159"/>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3" name="Google Shape;473;g206c68b315e_2_159"/>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4" name="Google Shape;474;g206c68b315e_2_159"/>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5" name="Google Shape;475;g206c68b315e_2_159"/>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Background</a:t>
            </a:r>
            <a:endParaRPr/>
          </a:p>
        </p:txBody>
      </p:sp>
      <p:sp>
        <p:nvSpPr>
          <p:cNvPr id="476" name="Google Shape;476;g206c68b315e_2_159"/>
          <p:cNvSpPr/>
          <p:nvPr/>
        </p:nvSpPr>
        <p:spPr>
          <a:xfrm>
            <a:off x="1460500" y="1746250"/>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Disparities</a:t>
            </a:r>
            <a:endParaRPr b="0" i="0" sz="1800" u="none" cap="none" strike="noStrike">
              <a:solidFill>
                <a:schemeClr val="lt1"/>
              </a:solidFill>
              <a:latin typeface="Calibri"/>
              <a:ea typeface="Calibri"/>
              <a:cs typeface="Calibri"/>
              <a:sym typeface="Calibri"/>
            </a:endParaRPr>
          </a:p>
        </p:txBody>
      </p:sp>
      <p:sp>
        <p:nvSpPr>
          <p:cNvPr id="477" name="Google Shape;477;g206c68b315e_2_159"/>
          <p:cNvSpPr txBox="1"/>
          <p:nvPr/>
        </p:nvSpPr>
        <p:spPr>
          <a:xfrm>
            <a:off x="7785100" y="2527299"/>
            <a:ext cx="4191000" cy="369332"/>
          </a:xfrm>
          <a:prstGeom prst="rect">
            <a:avLst/>
          </a:prstGeom>
          <a:noFill/>
          <a:ln>
            <a:noFill/>
          </a:ln>
        </p:spPr>
        <p:txBody>
          <a:bodyPr anchorCtr="0" anchor="t" bIns="45700" lIns="91425" spcFirstLastPara="1" rIns="91425" wrap="square" tIns="45700">
            <a:spAutoFit/>
          </a:bodyPr>
          <a:lstStyle/>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8" name="Google Shape;478;g206c68b315e_2_159"/>
          <p:cNvSpPr txBox="1"/>
          <p:nvPr/>
        </p:nvSpPr>
        <p:spPr>
          <a:xfrm>
            <a:off x="429334" y="2412999"/>
            <a:ext cx="3577332" cy="369331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Disparities in breast cancer diagnosis and intervention </a:t>
            </a:r>
            <a:r>
              <a:rPr b="0" i="0" lang="en-US" sz="1600" u="none" cap="none" strike="noStrike">
                <a:solidFill>
                  <a:schemeClr val="dk1"/>
                </a:solidFill>
                <a:latin typeface="Calibri"/>
                <a:ea typeface="Calibri"/>
                <a:cs typeface="Calibri"/>
                <a:sym typeface="Calibri"/>
              </a:rPr>
              <a:t>in</a:t>
            </a:r>
            <a:r>
              <a:rPr b="0" i="0" lang="en-US" sz="1800" u="none" cap="none" strike="noStrike">
                <a:solidFill>
                  <a:schemeClr val="dk1"/>
                </a:solidFill>
                <a:latin typeface="Calibri"/>
                <a:ea typeface="Calibri"/>
                <a:cs typeface="Calibri"/>
                <a:sym typeface="Calibri"/>
              </a:rPr>
              <a:t> the US are </a:t>
            </a:r>
            <a:r>
              <a:rPr b="0" i="0" lang="en-US" sz="1800" u="sng" cap="none" strike="noStrike">
                <a:solidFill>
                  <a:schemeClr val="hlink"/>
                </a:solidFill>
                <a:latin typeface="Calibri"/>
                <a:ea typeface="Calibri"/>
                <a:cs typeface="Calibri"/>
                <a:sym typeface="Calibri"/>
                <a:hlinkClick r:id="rId3"/>
              </a:rPr>
              <a:t>well documented</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An individual's race/ethnicity, income and education have all been identified as </a:t>
            </a:r>
            <a:r>
              <a:rPr b="0" i="0" lang="en-US" sz="1800" u="sng" cap="none" strike="noStrike">
                <a:solidFill>
                  <a:schemeClr val="hlink"/>
                </a:solidFill>
                <a:latin typeface="Calibri"/>
                <a:ea typeface="Calibri"/>
                <a:cs typeface="Calibri"/>
                <a:sym typeface="Calibri"/>
                <a:hlinkClick r:id="rId4"/>
              </a:rPr>
              <a:t>independent barriers</a:t>
            </a:r>
            <a:r>
              <a:rPr b="0" i="0" lang="en-US" sz="1800" u="none" cap="none" strike="noStrike">
                <a:solidFill>
                  <a:schemeClr val="dk1"/>
                </a:solidFill>
                <a:latin typeface="Calibri"/>
                <a:ea typeface="Calibri"/>
                <a:cs typeface="Calibri"/>
                <a:sym typeface="Calibri"/>
              </a:rPr>
              <a:t> to diagnosis service access.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Individuals in less affluent counties have an approximately </a:t>
            </a:r>
            <a:r>
              <a:rPr b="0" i="0" lang="en-US" sz="1800" u="sng" cap="none" strike="noStrike">
                <a:solidFill>
                  <a:schemeClr val="hlink"/>
                </a:solidFill>
                <a:latin typeface="Calibri"/>
                <a:ea typeface="Calibri"/>
                <a:cs typeface="Calibri"/>
                <a:sym typeface="Calibri"/>
                <a:hlinkClick r:id="rId5"/>
              </a:rPr>
              <a:t>10% lower rate of cancer survival</a:t>
            </a:r>
            <a:r>
              <a:rPr b="0" i="0" lang="en-US" sz="1800" u="none" cap="none" strike="noStrike">
                <a:solidFill>
                  <a:schemeClr val="dk1"/>
                </a:solidFill>
                <a:latin typeface="Calibri"/>
                <a:ea typeface="Calibri"/>
                <a:cs typeface="Calibri"/>
                <a:sym typeface="Calibri"/>
              </a:rPr>
              <a:t>. Much of this disparity is due to later diagnosis. </a:t>
            </a:r>
            <a:endParaRPr b="0" i="0" sz="1400" u="none" cap="none" strike="noStrike">
              <a:solidFill>
                <a:srgbClr val="000000"/>
              </a:solidFill>
              <a:latin typeface="Arial"/>
              <a:ea typeface="Arial"/>
              <a:cs typeface="Arial"/>
              <a:sym typeface="Arial"/>
            </a:endParaRPr>
          </a:p>
        </p:txBody>
      </p:sp>
      <p:sp>
        <p:nvSpPr>
          <p:cNvPr id="479" name="Google Shape;479;g206c68b315e_2_159"/>
          <p:cNvSpPr/>
          <p:nvPr/>
        </p:nvSpPr>
        <p:spPr>
          <a:xfrm>
            <a:off x="5416549" y="1746249"/>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Intervention</a:t>
            </a:r>
            <a:endParaRPr b="0" i="0" sz="1800" u="none" cap="none" strike="noStrike">
              <a:solidFill>
                <a:schemeClr val="lt1"/>
              </a:solidFill>
              <a:latin typeface="Calibri"/>
              <a:ea typeface="Calibri"/>
              <a:cs typeface="Calibri"/>
              <a:sym typeface="Calibri"/>
            </a:endParaRPr>
          </a:p>
        </p:txBody>
      </p:sp>
      <p:sp>
        <p:nvSpPr>
          <p:cNvPr id="480" name="Google Shape;480;g206c68b315e_2_159"/>
          <p:cNvSpPr/>
          <p:nvPr/>
        </p:nvSpPr>
        <p:spPr>
          <a:xfrm>
            <a:off x="9169398" y="1746248"/>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Role of CHWs</a:t>
            </a:r>
            <a:endParaRPr b="0" i="0" sz="1800" u="none" cap="none" strike="noStrike">
              <a:solidFill>
                <a:schemeClr val="lt1"/>
              </a:solidFill>
              <a:latin typeface="Calibri"/>
              <a:ea typeface="Calibri"/>
              <a:cs typeface="Calibri"/>
              <a:sym typeface="Calibri"/>
            </a:endParaRPr>
          </a:p>
        </p:txBody>
      </p:sp>
      <p:sp>
        <p:nvSpPr>
          <p:cNvPr id="481" name="Google Shape;481;g206c68b315e_2_159"/>
          <p:cNvSpPr txBox="1"/>
          <p:nvPr/>
        </p:nvSpPr>
        <p:spPr>
          <a:xfrm>
            <a:off x="4184650" y="2432048"/>
            <a:ext cx="3987800" cy="17543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Considering the primacy of SDOH in serving as a barrier in diagnosis service access, interventions which </a:t>
            </a:r>
            <a:r>
              <a:rPr b="0" i="0" lang="en-US" sz="1800" u="sng" cap="none" strike="noStrike">
                <a:solidFill>
                  <a:schemeClr val="hlink"/>
                </a:solidFill>
                <a:latin typeface="Calibri"/>
                <a:ea typeface="Calibri"/>
                <a:cs typeface="Calibri"/>
                <a:sym typeface="Calibri"/>
                <a:hlinkClick r:id="rId6"/>
              </a:rPr>
              <a:t>impact these disparities directly</a:t>
            </a:r>
            <a:r>
              <a:rPr b="0" i="0" lang="en-US" sz="1800" u="none" cap="none" strike="noStrike">
                <a:solidFill>
                  <a:schemeClr val="dk1"/>
                </a:solidFill>
                <a:latin typeface="Calibri"/>
                <a:ea typeface="Calibri"/>
                <a:cs typeface="Calibri"/>
                <a:sym typeface="Calibri"/>
              </a:rPr>
              <a:t> can have a disproportionate impact on early intervention and survival. </a:t>
            </a:r>
            <a:endParaRPr b="0" i="0" sz="1800" u="none" cap="none" strike="noStrike">
              <a:solidFill>
                <a:schemeClr val="dk1"/>
              </a:solidFill>
              <a:latin typeface="Calibri"/>
              <a:ea typeface="Calibri"/>
              <a:cs typeface="Calibri"/>
              <a:sym typeface="Calibri"/>
            </a:endParaRPr>
          </a:p>
        </p:txBody>
      </p:sp>
      <p:sp>
        <p:nvSpPr>
          <p:cNvPr id="482" name="Google Shape;482;g206c68b315e_2_159"/>
          <p:cNvSpPr txBox="1"/>
          <p:nvPr/>
        </p:nvSpPr>
        <p:spPr>
          <a:xfrm>
            <a:off x="8159750" y="2412998"/>
            <a:ext cx="3987800"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CHW's are nonclinical, frontline public health workers who are often </a:t>
            </a:r>
            <a:r>
              <a:rPr b="0" i="0" lang="en-US" sz="1800" u="sng" cap="none" strike="noStrike">
                <a:solidFill>
                  <a:schemeClr val="hlink"/>
                </a:solidFill>
                <a:latin typeface="Calibri"/>
                <a:ea typeface="Calibri"/>
                <a:cs typeface="Calibri"/>
                <a:sym typeface="Calibri"/>
                <a:hlinkClick r:id="rId7"/>
              </a:rPr>
              <a:t>trusted members</a:t>
            </a:r>
            <a:r>
              <a:rPr b="0" i="0" lang="en-US" sz="1800" u="none" cap="none" strike="noStrike">
                <a:solidFill>
                  <a:schemeClr val="dk1"/>
                </a:solidFill>
                <a:latin typeface="Calibri"/>
                <a:ea typeface="Calibri"/>
                <a:cs typeface="Calibri"/>
                <a:sym typeface="Calibri"/>
              </a:rPr>
              <a:t> of their communities. </a:t>
            </a:r>
            <a:endParaRPr b="0" i="0" sz="1400" u="none" cap="none" strike="noStrike">
              <a:solidFill>
                <a:srgbClr val="000000"/>
              </a:solidFill>
              <a:latin typeface="Arial"/>
              <a:ea typeface="Arial"/>
              <a:cs typeface="Arial"/>
              <a:sym typeface="Arial"/>
            </a:endParaRPr>
          </a:p>
        </p:txBody>
      </p:sp>
      <p:sp>
        <p:nvSpPr>
          <p:cNvPr id="483" name="Google Shape;483;g206c68b315e_2_159"/>
          <p:cNvSpPr/>
          <p:nvPr/>
        </p:nvSpPr>
        <p:spPr>
          <a:xfrm rot="-6060000">
            <a:off x="7995455" y="2027034"/>
            <a:ext cx="431800" cy="5448300"/>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g206c68b315e_2_159"/>
          <p:cNvSpPr txBox="1"/>
          <p:nvPr/>
        </p:nvSpPr>
        <p:spPr>
          <a:xfrm rot="-660000">
            <a:off x="6427088" y="4899092"/>
            <a:ext cx="4343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Improved outcome measures</a:t>
            </a:r>
            <a:endParaRPr b="1" i="0" sz="1800" u="none" cap="none" strike="noStrike">
              <a:solidFill>
                <a:schemeClr val="dk1"/>
              </a:solidFill>
              <a:latin typeface="Calibri"/>
              <a:ea typeface="Calibri"/>
              <a:cs typeface="Calibri"/>
              <a:sym typeface="Calibri"/>
            </a:endParaRPr>
          </a:p>
        </p:txBody>
      </p:sp>
      <p:pic>
        <p:nvPicPr>
          <p:cNvPr descr="Logo&#10;&#10;Description automatically generated" id="485" name="Google Shape;485;g206c68b315e_2_159"/>
          <p:cNvPicPr preferRelativeResize="0"/>
          <p:nvPr/>
        </p:nvPicPr>
        <p:blipFill rotWithShape="1">
          <a:blip r:embed="rId8">
            <a:alphaModFix/>
          </a:blip>
          <a:srcRect b="0" l="0" r="0" t="0"/>
          <a:stretch/>
        </p:blipFill>
        <p:spPr>
          <a:xfrm>
            <a:off x="4528372" y="6174929"/>
            <a:ext cx="1367071" cy="582891"/>
          </a:xfrm>
          <a:prstGeom prst="rect">
            <a:avLst/>
          </a:prstGeom>
          <a:noFill/>
          <a:ln>
            <a:noFill/>
          </a:ln>
        </p:spPr>
      </p:pic>
      <p:pic>
        <p:nvPicPr>
          <p:cNvPr descr="A picture containing text&#10;&#10;Description automatically generated" id="486" name="Google Shape;486;g206c68b315e_2_159"/>
          <p:cNvPicPr preferRelativeResize="0"/>
          <p:nvPr/>
        </p:nvPicPr>
        <p:blipFill rotWithShape="1">
          <a:blip r:embed="rId9">
            <a:alphaModFix/>
          </a:blip>
          <a:srcRect b="0" l="0" r="0" t="0"/>
          <a:stretch/>
        </p:blipFill>
        <p:spPr>
          <a:xfrm>
            <a:off x="6030058" y="6109987"/>
            <a:ext cx="1305791" cy="6467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g206c68b315e_2_18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3" name="Google Shape;493;g206c68b315e_2_182"/>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4" name="Google Shape;494;g206c68b315e_2_182"/>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5" name="Google Shape;495;g206c68b315e_2_182"/>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6" name="Google Shape;496;g206c68b315e_2_182"/>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7" name="Google Shape;497;g206c68b315e_2_182"/>
          <p:cNvSpPr txBox="1"/>
          <p:nvPr/>
        </p:nvSpPr>
        <p:spPr>
          <a:xfrm>
            <a:off x="378903" y="4766939"/>
            <a:ext cx="11176122" cy="193899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CHWs should be conceptualized as</a:t>
            </a:r>
            <a:r>
              <a:rPr b="1" i="0" lang="en-US" sz="2000" u="none" cap="none" strike="noStrike">
                <a:solidFill>
                  <a:schemeClr val="dk1"/>
                </a:solidFill>
                <a:latin typeface="Calibri"/>
                <a:ea typeface="Calibri"/>
                <a:cs typeface="Calibri"/>
                <a:sym typeface="Calibri"/>
              </a:rPr>
              <a:t> key members </a:t>
            </a:r>
            <a:r>
              <a:rPr b="0" i="0" lang="en-US" sz="2000" u="none" cap="none" strike="noStrike">
                <a:solidFill>
                  <a:schemeClr val="dk1"/>
                </a:solidFill>
                <a:latin typeface="Calibri"/>
                <a:ea typeface="Calibri"/>
                <a:cs typeface="Calibri"/>
                <a:sym typeface="Calibri"/>
              </a:rPr>
              <a:t>of </a:t>
            </a:r>
            <a:r>
              <a:rPr b="1" i="0" lang="en-US" sz="2000" u="none" cap="none" strike="noStrike">
                <a:solidFill>
                  <a:schemeClr val="dk1"/>
                </a:solidFill>
                <a:latin typeface="Calibri"/>
                <a:ea typeface="Calibri"/>
                <a:cs typeface="Calibri"/>
                <a:sym typeface="Calibri"/>
              </a:rPr>
              <a:t>interdisciplinary intervention</a:t>
            </a:r>
            <a:r>
              <a:rPr b="0" i="0" lang="en-US" sz="2000" u="none" cap="none" strike="noStrike">
                <a:solidFill>
                  <a:schemeClr val="dk1"/>
                </a:solidFill>
                <a:latin typeface="Calibri"/>
                <a:ea typeface="Calibri"/>
                <a:cs typeface="Calibri"/>
                <a:sym typeface="Calibri"/>
              </a:rPr>
              <a:t> to </a:t>
            </a:r>
            <a:r>
              <a:rPr b="1" i="0" lang="en-US" sz="2000" u="none" cap="none" strike="noStrike">
                <a:solidFill>
                  <a:schemeClr val="dk1"/>
                </a:solidFill>
                <a:latin typeface="Calibri"/>
                <a:ea typeface="Calibri"/>
                <a:cs typeface="Calibri"/>
                <a:sym typeface="Calibri"/>
              </a:rPr>
              <a:t>reduce outcome disparities</a:t>
            </a:r>
            <a:r>
              <a:rPr b="0" i="0" lang="en-US" sz="2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When </a:t>
            </a:r>
            <a:r>
              <a:rPr b="1" i="0" lang="en-US" sz="2000" u="none" cap="none" strike="noStrike">
                <a:solidFill>
                  <a:schemeClr val="dk1"/>
                </a:solidFill>
                <a:latin typeface="Calibri"/>
                <a:ea typeface="Calibri"/>
                <a:cs typeface="Calibri"/>
                <a:sym typeface="Calibri"/>
              </a:rPr>
              <a:t>properly applied</a:t>
            </a:r>
            <a:r>
              <a:rPr b="0" i="0" lang="en-US" sz="2000" u="none" cap="none" strike="noStrike">
                <a:solidFill>
                  <a:schemeClr val="dk1"/>
                </a:solidFill>
                <a:latin typeface="Calibri"/>
                <a:ea typeface="Calibri"/>
                <a:cs typeface="Calibri"/>
                <a:sym typeface="Calibri"/>
              </a:rPr>
              <a:t>, CHWs and medical professionals act in a both a </a:t>
            </a:r>
            <a:r>
              <a:rPr b="1" i="0" lang="en-US" sz="2000" u="none" cap="none" strike="noStrike">
                <a:solidFill>
                  <a:schemeClr val="dk1"/>
                </a:solidFill>
                <a:latin typeface="Calibri"/>
                <a:ea typeface="Calibri"/>
                <a:cs typeface="Calibri"/>
                <a:sym typeface="Calibri"/>
              </a:rPr>
              <a:t>stepwise fashion</a:t>
            </a:r>
            <a:r>
              <a:rPr b="0" i="0" lang="en-US" sz="2000" u="none" cap="none" strike="noStrike">
                <a:solidFill>
                  <a:schemeClr val="dk1"/>
                </a:solidFill>
                <a:latin typeface="Calibri"/>
                <a:ea typeface="Calibri"/>
                <a:cs typeface="Calibri"/>
                <a:sym typeface="Calibri"/>
              </a:rPr>
              <a:t> and in a feedback loop to reduce disparities.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preceding model with conceptualize this visually.</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Group with solid fill" id="498" name="Google Shape;498;g206c68b315e_2_182"/>
          <p:cNvPicPr preferRelativeResize="0"/>
          <p:nvPr/>
        </p:nvPicPr>
        <p:blipFill rotWithShape="1">
          <a:blip r:embed="rId3">
            <a:alphaModFix/>
          </a:blip>
          <a:srcRect b="0" l="0" r="0" t="0"/>
          <a:stretch/>
        </p:blipFill>
        <p:spPr>
          <a:xfrm>
            <a:off x="1642740" y="1916098"/>
            <a:ext cx="1922508" cy="1921460"/>
          </a:xfrm>
          <a:prstGeom prst="rect">
            <a:avLst/>
          </a:prstGeom>
          <a:noFill/>
          <a:ln>
            <a:noFill/>
          </a:ln>
        </p:spPr>
      </p:pic>
      <p:pic>
        <p:nvPicPr>
          <p:cNvPr descr="Doctor female with solid fill" id="499" name="Google Shape;499;g206c68b315e_2_182"/>
          <p:cNvPicPr preferRelativeResize="0"/>
          <p:nvPr/>
        </p:nvPicPr>
        <p:blipFill rotWithShape="1">
          <a:blip r:embed="rId4">
            <a:alphaModFix/>
          </a:blip>
          <a:srcRect b="0" l="0" r="0" t="0"/>
          <a:stretch/>
        </p:blipFill>
        <p:spPr>
          <a:xfrm>
            <a:off x="4458809" y="2126696"/>
            <a:ext cx="1514445" cy="1508095"/>
          </a:xfrm>
          <a:prstGeom prst="rect">
            <a:avLst/>
          </a:prstGeom>
          <a:noFill/>
          <a:ln>
            <a:noFill/>
          </a:ln>
        </p:spPr>
      </p:pic>
      <p:pic>
        <p:nvPicPr>
          <p:cNvPr descr="Needle with solid fill" id="500" name="Google Shape;500;g206c68b315e_2_182"/>
          <p:cNvPicPr preferRelativeResize="0"/>
          <p:nvPr/>
        </p:nvPicPr>
        <p:blipFill rotWithShape="1">
          <a:blip r:embed="rId5">
            <a:alphaModFix/>
          </a:blip>
          <a:srcRect b="0" l="0" r="0" t="0"/>
          <a:stretch/>
        </p:blipFill>
        <p:spPr>
          <a:xfrm>
            <a:off x="6215294" y="2451100"/>
            <a:ext cx="685800" cy="685800"/>
          </a:xfrm>
          <a:prstGeom prst="rect">
            <a:avLst/>
          </a:prstGeom>
          <a:noFill/>
          <a:ln>
            <a:noFill/>
          </a:ln>
        </p:spPr>
      </p:pic>
      <p:sp>
        <p:nvSpPr>
          <p:cNvPr id="501" name="Google Shape;501;g206c68b315e_2_182"/>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Lessons from the Literature:</a:t>
            </a:r>
            <a:r>
              <a:rPr b="0" i="0" lang="en-US" sz="4000" u="none" cap="none" strike="noStrike">
                <a:solidFill>
                  <a:srgbClr val="FFFFFF"/>
                </a:solidFill>
                <a:latin typeface="Calibri"/>
                <a:ea typeface="Calibri"/>
                <a:cs typeface="Calibri"/>
                <a:sym typeface="Calibri"/>
              </a:rPr>
              <a:t> The Role of CHWs in Addressing BC Outcome Disparities</a:t>
            </a:r>
            <a:endParaRPr b="0" i="0" sz="4400" u="none" cap="none" strike="noStrike">
              <a:solidFill>
                <a:schemeClr val="dk1"/>
              </a:solidFill>
              <a:latin typeface="Calibri"/>
              <a:ea typeface="Calibri"/>
              <a:cs typeface="Calibri"/>
              <a:sym typeface="Calibri"/>
            </a:endParaRPr>
          </a:p>
        </p:txBody>
      </p:sp>
      <p:sp>
        <p:nvSpPr>
          <p:cNvPr id="502" name="Google Shape;502;g206c68b315e_2_182"/>
          <p:cNvSpPr/>
          <p:nvPr/>
        </p:nvSpPr>
        <p:spPr>
          <a:xfrm>
            <a:off x="7457242" y="2663301"/>
            <a:ext cx="458679" cy="310718"/>
          </a:xfrm>
          <a:prstGeom prst="mathEqual">
            <a:avLst>
              <a:gd fmla="val 23520" name="adj1"/>
              <a:gd fmla="val 1176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3" name="Google Shape;503;g206c68b315e_2_182"/>
          <p:cNvSpPr/>
          <p:nvPr/>
        </p:nvSpPr>
        <p:spPr>
          <a:xfrm>
            <a:off x="3610253" y="2574523"/>
            <a:ext cx="606640" cy="614038"/>
          </a:xfrm>
          <a:prstGeom prst="mathPlus">
            <a:avLst>
              <a:gd fmla="val 2352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4" name="Google Shape;504;g206c68b315e_2_182"/>
          <p:cNvSpPr/>
          <p:nvPr/>
        </p:nvSpPr>
        <p:spPr>
          <a:xfrm>
            <a:off x="4988881" y="4108635"/>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Analysis:</a:t>
            </a:r>
            <a:endParaRPr b="0" i="0" sz="1800" u="none" cap="none" strike="noStrike">
              <a:solidFill>
                <a:schemeClr val="lt1"/>
              </a:solidFill>
              <a:latin typeface="Calibri"/>
              <a:ea typeface="Calibri"/>
              <a:cs typeface="Calibri"/>
              <a:sym typeface="Calibri"/>
            </a:endParaRPr>
          </a:p>
        </p:txBody>
      </p:sp>
      <p:pic>
        <p:nvPicPr>
          <p:cNvPr descr="Yoga outline" id="505" name="Google Shape;505;g206c68b315e_2_182"/>
          <p:cNvPicPr preferRelativeResize="0"/>
          <p:nvPr/>
        </p:nvPicPr>
        <p:blipFill rotWithShape="1">
          <a:blip r:embed="rId6">
            <a:alphaModFix/>
          </a:blip>
          <a:srcRect b="0" l="0" r="0" t="0"/>
          <a:stretch/>
        </p:blipFill>
        <p:spPr>
          <a:xfrm>
            <a:off x="8154140" y="2209800"/>
            <a:ext cx="1284302" cy="1284302"/>
          </a:xfrm>
          <a:prstGeom prst="rect">
            <a:avLst/>
          </a:prstGeom>
          <a:noFill/>
          <a:ln>
            <a:noFill/>
          </a:ln>
        </p:spPr>
      </p:pic>
      <p:pic>
        <p:nvPicPr>
          <p:cNvPr descr="Mental Health outline" id="506" name="Google Shape;506;g206c68b315e_2_182"/>
          <p:cNvPicPr preferRelativeResize="0"/>
          <p:nvPr/>
        </p:nvPicPr>
        <p:blipFill rotWithShape="1">
          <a:blip r:embed="rId7">
            <a:alphaModFix/>
          </a:blip>
          <a:srcRect b="0" l="0" r="0" t="0"/>
          <a:stretch/>
        </p:blipFill>
        <p:spPr>
          <a:xfrm>
            <a:off x="9397014" y="2209800"/>
            <a:ext cx="1358283" cy="1358283"/>
          </a:xfrm>
          <a:prstGeom prst="rect">
            <a:avLst/>
          </a:prstGeom>
          <a:noFill/>
          <a:ln>
            <a:noFill/>
          </a:ln>
        </p:spPr>
      </p:pic>
      <p:pic>
        <p:nvPicPr>
          <p:cNvPr descr="Logo&#10;&#10;Description automatically generated" id="507" name="Google Shape;507;g206c68b315e_2_182"/>
          <p:cNvPicPr preferRelativeResize="0"/>
          <p:nvPr/>
        </p:nvPicPr>
        <p:blipFill rotWithShape="1">
          <a:blip r:embed="rId8">
            <a:alphaModFix/>
          </a:blip>
          <a:srcRect b="0" l="0" r="0" t="0"/>
          <a:stretch/>
        </p:blipFill>
        <p:spPr>
          <a:xfrm>
            <a:off x="9302861" y="6196244"/>
            <a:ext cx="1367071" cy="582891"/>
          </a:xfrm>
          <a:prstGeom prst="rect">
            <a:avLst/>
          </a:prstGeom>
          <a:noFill/>
          <a:ln>
            <a:noFill/>
          </a:ln>
        </p:spPr>
      </p:pic>
      <p:pic>
        <p:nvPicPr>
          <p:cNvPr descr="A picture containing text&#10;&#10;Description automatically generated" id="508" name="Google Shape;508;g206c68b315e_2_182"/>
          <p:cNvPicPr preferRelativeResize="0"/>
          <p:nvPr/>
        </p:nvPicPr>
        <p:blipFill rotWithShape="1">
          <a:blip r:embed="rId9">
            <a:alphaModFix/>
          </a:blip>
          <a:srcRect b="0" l="0" r="0" t="0"/>
          <a:stretch/>
        </p:blipFill>
        <p:spPr>
          <a:xfrm>
            <a:off x="10804548" y="6131302"/>
            <a:ext cx="1305791" cy="6467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3" name="Shape 513"/>
        <p:cNvGrpSpPr/>
        <p:nvPr/>
      </p:nvGrpSpPr>
      <p:grpSpPr>
        <a:xfrm>
          <a:off x="0" y="0"/>
          <a:ext cx="0" cy="0"/>
          <a:chOff x="0" y="0"/>
          <a:chExt cx="0" cy="0"/>
        </a:xfrm>
      </p:grpSpPr>
      <p:sp>
        <p:nvSpPr>
          <p:cNvPr id="514" name="Google Shape;514;g206c68b315e_2_20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5" name="Google Shape;515;g206c68b315e_2_203"/>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6" name="Google Shape;516;g206c68b315e_2_203"/>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7" name="Google Shape;517;g206c68b315e_2_203"/>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8" name="Google Shape;518;g206c68b315e_2_203"/>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9" name="Google Shape;519;g206c68b315e_2_203"/>
          <p:cNvSpPr/>
          <p:nvPr/>
        </p:nvSpPr>
        <p:spPr>
          <a:xfrm>
            <a:off x="279400" y="2857500"/>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Structural Determinant Factors</a:t>
            </a:r>
            <a:endParaRPr b="0" i="0" sz="1400" u="none" cap="none" strike="noStrike">
              <a:solidFill>
                <a:srgbClr val="000000"/>
              </a:solidFill>
              <a:latin typeface="Arial"/>
              <a:ea typeface="Arial"/>
              <a:cs typeface="Arial"/>
              <a:sym typeface="Arial"/>
            </a:endParaRPr>
          </a:p>
        </p:txBody>
      </p:sp>
      <p:sp>
        <p:nvSpPr>
          <p:cNvPr id="520" name="Google Shape;520;g206c68b315e_2_203"/>
          <p:cNvSpPr/>
          <p:nvPr/>
        </p:nvSpPr>
        <p:spPr>
          <a:xfrm>
            <a:off x="2051050" y="2857500"/>
            <a:ext cx="14667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Socio-economic and political factors</a:t>
            </a:r>
            <a:endParaRPr b="0" i="0" sz="1400" u="none" cap="none" strike="noStrike">
              <a:solidFill>
                <a:srgbClr val="000000"/>
              </a:solidFill>
              <a:latin typeface="Calibri"/>
              <a:ea typeface="Calibri"/>
              <a:cs typeface="Calibri"/>
              <a:sym typeface="Calibri"/>
            </a:endParaRPr>
          </a:p>
        </p:txBody>
      </p:sp>
      <p:sp>
        <p:nvSpPr>
          <p:cNvPr id="521" name="Google Shape;521;g206c68b315e_2_203"/>
          <p:cNvSpPr/>
          <p:nvPr/>
        </p:nvSpPr>
        <p:spPr>
          <a:xfrm>
            <a:off x="9880600" y="2787649"/>
            <a:ext cx="1917700" cy="1206500"/>
          </a:xfrm>
          <a:prstGeom prst="roundRect">
            <a:avLst>
              <a:gd fmla="val 16667" name="adj"/>
            </a:avLst>
          </a:prstGeom>
          <a:solidFill>
            <a:srgbClr val="B3C6E7"/>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Diagnosis/Treatment disparity</a:t>
            </a:r>
            <a:endParaRPr b="0" i="0" sz="1400" u="none" cap="none" strike="noStrike">
              <a:solidFill>
                <a:srgbClr val="000000"/>
              </a:solidFill>
              <a:latin typeface="Arial"/>
              <a:ea typeface="Arial"/>
              <a:cs typeface="Arial"/>
              <a:sym typeface="Arial"/>
            </a:endParaRPr>
          </a:p>
        </p:txBody>
      </p:sp>
      <p:sp>
        <p:nvSpPr>
          <p:cNvPr id="522" name="Google Shape;522;g206c68b315e_2_203"/>
          <p:cNvSpPr/>
          <p:nvPr/>
        </p:nvSpPr>
        <p:spPr>
          <a:xfrm>
            <a:off x="7493000" y="3890576"/>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Social and Historical factors</a:t>
            </a:r>
            <a:endParaRPr b="0" i="0" sz="1400" u="none" cap="none" strike="noStrike">
              <a:solidFill>
                <a:srgbClr val="000000"/>
              </a:solidFill>
              <a:latin typeface="Calibri"/>
              <a:ea typeface="Calibri"/>
              <a:cs typeface="Calibri"/>
              <a:sym typeface="Calibri"/>
            </a:endParaRPr>
          </a:p>
        </p:txBody>
      </p:sp>
      <p:sp>
        <p:nvSpPr>
          <p:cNvPr id="523" name="Google Shape;523;g206c68b315e_2_203"/>
          <p:cNvSpPr/>
          <p:nvPr/>
        </p:nvSpPr>
        <p:spPr>
          <a:xfrm>
            <a:off x="7531100" y="1714499"/>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Material Factors</a:t>
            </a:r>
            <a:endParaRPr b="0" i="0" sz="1400" u="none" cap="none" strike="noStrike">
              <a:solidFill>
                <a:srgbClr val="000000"/>
              </a:solidFill>
              <a:latin typeface="Calibri"/>
              <a:ea typeface="Calibri"/>
              <a:cs typeface="Calibri"/>
              <a:sym typeface="Calibri"/>
            </a:endParaRPr>
          </a:p>
        </p:txBody>
      </p:sp>
      <p:sp>
        <p:nvSpPr>
          <p:cNvPr id="524" name="Google Shape;524;g206c68b315e_2_203"/>
          <p:cNvSpPr/>
          <p:nvPr/>
        </p:nvSpPr>
        <p:spPr>
          <a:xfrm>
            <a:off x="3892549" y="2895599"/>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Socio-economic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Position </a:t>
            </a:r>
            <a:endParaRPr b="0" i="0" sz="1400" u="none" cap="none" strike="noStrike">
              <a:solidFill>
                <a:srgbClr val="000000"/>
              </a:solidFill>
              <a:latin typeface="Arial"/>
              <a:ea typeface="Arial"/>
              <a:cs typeface="Arial"/>
              <a:sym typeface="Arial"/>
            </a:endParaRPr>
          </a:p>
        </p:txBody>
      </p:sp>
      <p:sp>
        <p:nvSpPr>
          <p:cNvPr id="525" name="Google Shape;525;g206c68b315e_2_203"/>
          <p:cNvSpPr/>
          <p:nvPr/>
        </p:nvSpPr>
        <p:spPr>
          <a:xfrm>
            <a:off x="5740400" y="2895599"/>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Intermediary Determinants</a:t>
            </a:r>
            <a:endParaRPr b="0" i="0" sz="1400" u="none" cap="none" strike="noStrike">
              <a:solidFill>
                <a:srgbClr val="000000"/>
              </a:solidFill>
              <a:latin typeface="Calibri"/>
              <a:ea typeface="Calibri"/>
              <a:cs typeface="Calibri"/>
              <a:sym typeface="Calibri"/>
            </a:endParaRPr>
          </a:p>
        </p:txBody>
      </p:sp>
      <p:sp>
        <p:nvSpPr>
          <p:cNvPr id="526" name="Google Shape;526;g206c68b315e_2_203"/>
          <p:cNvSpPr/>
          <p:nvPr/>
        </p:nvSpPr>
        <p:spPr>
          <a:xfrm>
            <a:off x="1720850" y="3263900"/>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7" name="Google Shape;527;g206c68b315e_2_203"/>
          <p:cNvSpPr/>
          <p:nvPr/>
        </p:nvSpPr>
        <p:spPr>
          <a:xfrm>
            <a:off x="3565525" y="3263899"/>
            <a:ext cx="330300" cy="3303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8" name="Google Shape;528;g206c68b315e_2_203"/>
          <p:cNvSpPr/>
          <p:nvPr/>
        </p:nvSpPr>
        <p:spPr>
          <a:xfrm>
            <a:off x="5349874" y="3263898"/>
            <a:ext cx="330300" cy="3303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9" name="Google Shape;529;g206c68b315e_2_203"/>
          <p:cNvSpPr/>
          <p:nvPr/>
        </p:nvSpPr>
        <p:spPr>
          <a:xfrm rot="-2340000">
            <a:off x="7137398" y="2622548"/>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0" name="Google Shape;530;g206c68b315e_2_203"/>
          <p:cNvSpPr/>
          <p:nvPr/>
        </p:nvSpPr>
        <p:spPr>
          <a:xfrm rot="-2341541">
            <a:off x="9220204" y="3915205"/>
            <a:ext cx="330174" cy="330174"/>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1" name="Google Shape;531;g206c68b315e_2_203"/>
          <p:cNvSpPr/>
          <p:nvPr/>
        </p:nvSpPr>
        <p:spPr>
          <a:xfrm rot="2880000">
            <a:off x="7048498" y="3985825"/>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2" name="Google Shape;532;g206c68b315e_2_203"/>
          <p:cNvSpPr/>
          <p:nvPr/>
        </p:nvSpPr>
        <p:spPr>
          <a:xfrm rot="2881232">
            <a:off x="9239212" y="2622525"/>
            <a:ext cx="330112" cy="330112"/>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3" name="Google Shape;533;g206c68b315e_2_203"/>
          <p:cNvSpPr/>
          <p:nvPr/>
        </p:nvSpPr>
        <p:spPr>
          <a:xfrm>
            <a:off x="459350" y="4241800"/>
            <a:ext cx="16869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ctr">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Analysis:</a:t>
            </a:r>
            <a:endParaRPr b="0" i="0" sz="1400" u="none" cap="none" strike="noStrike">
              <a:solidFill>
                <a:srgbClr val="000000"/>
              </a:solidFill>
              <a:latin typeface="Arial"/>
              <a:ea typeface="Arial"/>
              <a:cs typeface="Arial"/>
              <a:sym typeface="Arial"/>
            </a:endParaRPr>
          </a:p>
        </p:txBody>
      </p:sp>
      <p:sp>
        <p:nvSpPr>
          <p:cNvPr id="534" name="Google Shape;534;g206c68b315e_2_203"/>
          <p:cNvSpPr txBox="1"/>
          <p:nvPr/>
        </p:nvSpPr>
        <p:spPr>
          <a:xfrm>
            <a:off x="393699" y="4994306"/>
            <a:ext cx="8246491" cy="17543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Structural and socioeconomic factors </a:t>
            </a:r>
            <a:r>
              <a:rPr b="1" i="0" lang="en-US" sz="1800" u="none" cap="none" strike="noStrike">
                <a:solidFill>
                  <a:schemeClr val="dk1"/>
                </a:solidFill>
                <a:latin typeface="Calibri"/>
                <a:ea typeface="Calibri"/>
                <a:cs typeface="Calibri"/>
                <a:sym typeface="Calibri"/>
              </a:rPr>
              <a:t>work in a stepwise fashion</a:t>
            </a:r>
            <a:r>
              <a:rPr b="0" i="0" lang="en-US" sz="1800" u="none" cap="none" strike="noStrike">
                <a:solidFill>
                  <a:schemeClr val="dk1"/>
                </a:solidFill>
                <a:latin typeface="Calibri"/>
                <a:ea typeface="Calibri"/>
                <a:cs typeface="Calibri"/>
                <a:sym typeface="Calibri"/>
              </a:rPr>
              <a:t> to </a:t>
            </a:r>
            <a:r>
              <a:rPr b="1" i="0" lang="en-US" sz="1800" u="none" cap="none" strike="noStrike">
                <a:solidFill>
                  <a:schemeClr val="dk1"/>
                </a:solidFill>
                <a:latin typeface="Calibri"/>
                <a:ea typeface="Calibri"/>
                <a:cs typeface="Calibri"/>
                <a:sym typeface="Calibri"/>
              </a:rPr>
              <a:t>alienate </a:t>
            </a:r>
            <a:r>
              <a:rPr b="0" i="0" lang="en-US" sz="1800" u="none" cap="none" strike="noStrike">
                <a:solidFill>
                  <a:schemeClr val="dk1"/>
                </a:solidFill>
                <a:latin typeface="Calibri"/>
                <a:ea typeface="Calibri"/>
                <a:cs typeface="Calibri"/>
                <a:sym typeface="Calibri"/>
              </a:rPr>
              <a:t>certain individuals from recommended diagnosis/treatment services.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On a population level for breast cancer, this </a:t>
            </a:r>
            <a:r>
              <a:rPr b="1" i="0" lang="en-US" sz="1800" u="none" cap="none" strike="noStrike">
                <a:solidFill>
                  <a:schemeClr val="dk1"/>
                </a:solidFill>
                <a:latin typeface="Calibri"/>
                <a:ea typeface="Calibri"/>
                <a:cs typeface="Calibri"/>
                <a:sym typeface="Calibri"/>
              </a:rPr>
              <a:t>increases the likelihood of outcome disparities</a:t>
            </a:r>
            <a:r>
              <a:rPr b="0" i="0" lang="en-US" sz="1800" u="none" cap="none" strike="noStrike">
                <a:solidFill>
                  <a:schemeClr val="dk1"/>
                </a:solidFill>
                <a:latin typeface="Calibri"/>
                <a:ea typeface="Calibri"/>
                <a:cs typeface="Calibri"/>
                <a:sym typeface="Calibri"/>
              </a:rPr>
              <a:t>, such as </a:t>
            </a:r>
            <a:r>
              <a:rPr b="1" i="0" lang="en-US" sz="1800" u="none" cap="none" strike="noStrike">
                <a:solidFill>
                  <a:schemeClr val="dk1"/>
                </a:solidFill>
                <a:latin typeface="Calibri"/>
                <a:ea typeface="Calibri"/>
                <a:cs typeface="Calibri"/>
                <a:sym typeface="Calibri"/>
              </a:rPr>
              <a:t>higher-stage condition on diagnosis</a:t>
            </a:r>
            <a:r>
              <a:rPr b="0" i="0" lang="en-US" sz="1800" u="none" cap="none" strike="noStrike">
                <a:solidFill>
                  <a:schemeClr val="dk1"/>
                </a:solidFill>
                <a:latin typeface="Calibri"/>
                <a:ea typeface="Calibri"/>
                <a:cs typeface="Calibri"/>
                <a:sym typeface="Calibri"/>
              </a:rPr>
              <a:t> and </a:t>
            </a:r>
            <a:r>
              <a:rPr b="1" i="0" lang="en-US" sz="1800" u="none" cap="none" strike="noStrike">
                <a:solidFill>
                  <a:schemeClr val="dk1"/>
                </a:solidFill>
                <a:latin typeface="Calibri"/>
                <a:ea typeface="Calibri"/>
                <a:cs typeface="Calibri"/>
                <a:sym typeface="Calibri"/>
              </a:rPr>
              <a:t>lower five-year survival rates. </a:t>
            </a:r>
            <a:endParaRPr b="0" i="0" sz="1400" u="none" cap="none" strike="noStrike">
              <a:solidFill>
                <a:srgbClr val="000000"/>
              </a:solidFill>
              <a:latin typeface="Arial"/>
              <a:ea typeface="Arial"/>
              <a:cs typeface="Arial"/>
              <a:sym typeface="Arial"/>
            </a:endParaRPr>
          </a:p>
        </p:txBody>
      </p:sp>
      <p:sp>
        <p:nvSpPr>
          <p:cNvPr id="535" name="Google Shape;535;g206c68b315e_2_203"/>
          <p:cNvSpPr/>
          <p:nvPr/>
        </p:nvSpPr>
        <p:spPr>
          <a:xfrm rot="5400000">
            <a:off x="10486948" y="4394273"/>
            <a:ext cx="705000" cy="457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6" name="Google Shape;536;g206c68b315e_2_203"/>
          <p:cNvSpPr/>
          <p:nvPr/>
        </p:nvSpPr>
        <p:spPr>
          <a:xfrm>
            <a:off x="9880599" y="5251448"/>
            <a:ext cx="1917700" cy="1206500"/>
          </a:xfrm>
          <a:prstGeom prst="roundRect">
            <a:avLst>
              <a:gd fmla="val 16667" name="adj"/>
            </a:avLst>
          </a:prstGeom>
          <a:solidFill>
            <a:srgbClr val="FBE4D4"/>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Outcome Disparity</a:t>
            </a:r>
            <a:endParaRPr b="0" i="0" sz="1400" u="none" cap="none" strike="noStrike">
              <a:solidFill>
                <a:srgbClr val="000000"/>
              </a:solidFill>
              <a:latin typeface="Arial"/>
              <a:ea typeface="Arial"/>
              <a:cs typeface="Arial"/>
              <a:sym typeface="Arial"/>
            </a:endParaRPr>
          </a:p>
        </p:txBody>
      </p:sp>
      <p:sp>
        <p:nvSpPr>
          <p:cNvPr id="537" name="Google Shape;537;g206c68b315e_2_203"/>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Lessons from the Literature:</a:t>
            </a:r>
            <a:r>
              <a:rPr b="0" i="0" lang="en-US" sz="4000" u="none" cap="none" strike="noStrike">
                <a:solidFill>
                  <a:srgbClr val="FFFFFF"/>
                </a:solidFill>
                <a:latin typeface="Calibri"/>
                <a:ea typeface="Calibri"/>
                <a:cs typeface="Calibri"/>
                <a:sym typeface="Calibri"/>
              </a:rPr>
              <a:t> The Role of CHWs in Addressing BC Outcome Disparities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2" name="Shape 542"/>
        <p:cNvGrpSpPr/>
        <p:nvPr/>
      </p:nvGrpSpPr>
      <p:grpSpPr>
        <a:xfrm>
          <a:off x="0" y="0"/>
          <a:ext cx="0" cy="0"/>
          <a:chOff x="0" y="0"/>
          <a:chExt cx="0" cy="0"/>
        </a:xfrm>
      </p:grpSpPr>
      <p:sp>
        <p:nvSpPr>
          <p:cNvPr id="543" name="Google Shape;543;g206c68b315e_2_2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4" name="Google Shape;544;g206c68b315e_2_231"/>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5" name="Google Shape;545;g206c68b315e_2_231"/>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6" name="Google Shape;546;g206c68b315e_2_231"/>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7" name="Google Shape;547;g206c68b315e_2_231"/>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8" name="Google Shape;548;g206c68b315e_2_231"/>
          <p:cNvSpPr/>
          <p:nvPr/>
        </p:nvSpPr>
        <p:spPr>
          <a:xfrm>
            <a:off x="279400" y="2857500"/>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Structural Determinant Factors</a:t>
            </a:r>
            <a:endParaRPr b="0" i="0" sz="1400" u="none" cap="none" strike="noStrike">
              <a:solidFill>
                <a:srgbClr val="000000"/>
              </a:solidFill>
              <a:latin typeface="Arial"/>
              <a:ea typeface="Arial"/>
              <a:cs typeface="Arial"/>
              <a:sym typeface="Arial"/>
            </a:endParaRPr>
          </a:p>
        </p:txBody>
      </p:sp>
      <p:sp>
        <p:nvSpPr>
          <p:cNvPr id="549" name="Google Shape;549;g206c68b315e_2_231"/>
          <p:cNvSpPr/>
          <p:nvPr/>
        </p:nvSpPr>
        <p:spPr>
          <a:xfrm>
            <a:off x="2051050" y="2857499"/>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Socio-economic and political factors</a:t>
            </a:r>
            <a:endParaRPr b="0" i="0" sz="1400" u="none" cap="none" strike="noStrike">
              <a:solidFill>
                <a:srgbClr val="000000"/>
              </a:solidFill>
              <a:latin typeface="Calibri"/>
              <a:ea typeface="Calibri"/>
              <a:cs typeface="Calibri"/>
              <a:sym typeface="Calibri"/>
            </a:endParaRPr>
          </a:p>
        </p:txBody>
      </p:sp>
      <p:sp>
        <p:nvSpPr>
          <p:cNvPr id="550" name="Google Shape;550;g206c68b315e_2_231"/>
          <p:cNvSpPr/>
          <p:nvPr/>
        </p:nvSpPr>
        <p:spPr>
          <a:xfrm>
            <a:off x="9880600" y="2787649"/>
            <a:ext cx="1917700" cy="1206500"/>
          </a:xfrm>
          <a:prstGeom prst="roundRect">
            <a:avLst>
              <a:gd fmla="val 16667" name="adj"/>
            </a:avLst>
          </a:prstGeom>
          <a:solidFill>
            <a:srgbClr val="B3C6E7"/>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Diagnosis/Treatment disparity</a:t>
            </a:r>
            <a:endParaRPr b="0" i="0" sz="1400" u="none" cap="none" strike="noStrike">
              <a:solidFill>
                <a:srgbClr val="000000"/>
              </a:solidFill>
              <a:latin typeface="Arial"/>
              <a:ea typeface="Arial"/>
              <a:cs typeface="Arial"/>
              <a:sym typeface="Arial"/>
            </a:endParaRPr>
          </a:p>
        </p:txBody>
      </p:sp>
      <p:sp>
        <p:nvSpPr>
          <p:cNvPr id="551" name="Google Shape;551;g206c68b315e_2_231"/>
          <p:cNvSpPr/>
          <p:nvPr/>
        </p:nvSpPr>
        <p:spPr>
          <a:xfrm>
            <a:off x="7493000" y="3860984"/>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Social and Historical factors</a:t>
            </a:r>
            <a:endParaRPr b="0" i="0" sz="1400" u="none" cap="none" strike="noStrike">
              <a:solidFill>
                <a:srgbClr val="000000"/>
              </a:solidFill>
              <a:latin typeface="Calibri"/>
              <a:ea typeface="Calibri"/>
              <a:cs typeface="Calibri"/>
              <a:sym typeface="Calibri"/>
            </a:endParaRPr>
          </a:p>
        </p:txBody>
      </p:sp>
      <p:sp>
        <p:nvSpPr>
          <p:cNvPr id="552" name="Google Shape;552;g206c68b315e_2_231"/>
          <p:cNvSpPr/>
          <p:nvPr/>
        </p:nvSpPr>
        <p:spPr>
          <a:xfrm>
            <a:off x="7531100" y="1714499"/>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Material Factors</a:t>
            </a:r>
            <a:endParaRPr b="0" i="0" sz="1400" u="none" cap="none" strike="noStrike">
              <a:solidFill>
                <a:srgbClr val="000000"/>
              </a:solidFill>
              <a:latin typeface="Calibri"/>
              <a:ea typeface="Calibri"/>
              <a:cs typeface="Calibri"/>
              <a:sym typeface="Calibri"/>
            </a:endParaRPr>
          </a:p>
        </p:txBody>
      </p:sp>
      <p:sp>
        <p:nvSpPr>
          <p:cNvPr id="553" name="Google Shape;553;g206c68b315e_2_231"/>
          <p:cNvSpPr/>
          <p:nvPr/>
        </p:nvSpPr>
        <p:spPr>
          <a:xfrm>
            <a:off x="3892549" y="2895599"/>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Socio-economic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Position </a:t>
            </a:r>
            <a:endParaRPr b="0" i="0" sz="1400" u="none" cap="none" strike="noStrike">
              <a:solidFill>
                <a:srgbClr val="000000"/>
              </a:solidFill>
              <a:latin typeface="Arial"/>
              <a:ea typeface="Arial"/>
              <a:cs typeface="Arial"/>
              <a:sym typeface="Arial"/>
            </a:endParaRPr>
          </a:p>
        </p:txBody>
      </p:sp>
      <p:sp>
        <p:nvSpPr>
          <p:cNvPr id="554" name="Google Shape;554;g206c68b315e_2_231"/>
          <p:cNvSpPr/>
          <p:nvPr/>
        </p:nvSpPr>
        <p:spPr>
          <a:xfrm>
            <a:off x="5740400" y="2895599"/>
            <a:ext cx="1397000" cy="990600"/>
          </a:xfrm>
          <a:prstGeom prst="roundRect">
            <a:avLst>
              <a:gd fmla="val 16667" name="adj"/>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Intermediary Determinants</a:t>
            </a:r>
            <a:endParaRPr b="0" i="0" sz="1400" u="none" cap="none" strike="noStrike">
              <a:solidFill>
                <a:srgbClr val="000000"/>
              </a:solidFill>
              <a:latin typeface="Calibri"/>
              <a:ea typeface="Calibri"/>
              <a:cs typeface="Calibri"/>
              <a:sym typeface="Calibri"/>
            </a:endParaRPr>
          </a:p>
        </p:txBody>
      </p:sp>
      <p:sp>
        <p:nvSpPr>
          <p:cNvPr id="555" name="Google Shape;555;g206c68b315e_2_231"/>
          <p:cNvSpPr/>
          <p:nvPr/>
        </p:nvSpPr>
        <p:spPr>
          <a:xfrm>
            <a:off x="1720850" y="3263900"/>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6" name="Google Shape;556;g206c68b315e_2_231"/>
          <p:cNvSpPr/>
          <p:nvPr/>
        </p:nvSpPr>
        <p:spPr>
          <a:xfrm>
            <a:off x="3517900" y="3263899"/>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7" name="Google Shape;557;g206c68b315e_2_231"/>
          <p:cNvSpPr/>
          <p:nvPr/>
        </p:nvSpPr>
        <p:spPr>
          <a:xfrm>
            <a:off x="5410199" y="3263898"/>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8" name="Google Shape;558;g206c68b315e_2_231"/>
          <p:cNvSpPr/>
          <p:nvPr/>
        </p:nvSpPr>
        <p:spPr>
          <a:xfrm rot="-2340000">
            <a:off x="7137398" y="2622548"/>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9" name="Google Shape;559;g206c68b315e_2_231"/>
          <p:cNvSpPr/>
          <p:nvPr/>
        </p:nvSpPr>
        <p:spPr>
          <a:xfrm rot="-2340000">
            <a:off x="9328148" y="4025898"/>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0" name="Google Shape;560;g206c68b315e_2_231"/>
          <p:cNvSpPr/>
          <p:nvPr/>
        </p:nvSpPr>
        <p:spPr>
          <a:xfrm rot="2880000">
            <a:off x="7048498" y="3985825"/>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1" name="Google Shape;561;g206c68b315e_2_231"/>
          <p:cNvSpPr/>
          <p:nvPr/>
        </p:nvSpPr>
        <p:spPr>
          <a:xfrm rot="2880000">
            <a:off x="9328148" y="2622548"/>
            <a:ext cx="330200" cy="330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2" name="Google Shape;562;g206c68b315e_2_231"/>
          <p:cNvSpPr/>
          <p:nvPr/>
        </p:nvSpPr>
        <p:spPr>
          <a:xfrm>
            <a:off x="342900" y="4138227"/>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Analysis:</a:t>
            </a:r>
            <a:endParaRPr b="0" i="0" sz="1800" u="none" cap="none" strike="noStrike">
              <a:solidFill>
                <a:schemeClr val="lt1"/>
              </a:solidFill>
              <a:latin typeface="Calibri"/>
              <a:ea typeface="Calibri"/>
              <a:cs typeface="Calibri"/>
              <a:sym typeface="Calibri"/>
            </a:endParaRPr>
          </a:p>
        </p:txBody>
      </p:sp>
      <p:sp>
        <p:nvSpPr>
          <p:cNvPr id="563" name="Google Shape;563;g206c68b315e_2_231"/>
          <p:cNvSpPr txBox="1"/>
          <p:nvPr/>
        </p:nvSpPr>
        <p:spPr>
          <a:xfrm>
            <a:off x="-2714" y="4739320"/>
            <a:ext cx="8298278" cy="23231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CHW's can be utilized to intervene in the </a:t>
            </a:r>
            <a:r>
              <a:rPr b="1" i="0" lang="en-US" sz="1600" u="none" cap="none" strike="noStrike">
                <a:solidFill>
                  <a:schemeClr val="dk1"/>
                </a:solidFill>
                <a:latin typeface="Calibri"/>
                <a:ea typeface="Calibri"/>
                <a:cs typeface="Calibri"/>
                <a:sym typeface="Calibri"/>
              </a:rPr>
              <a:t>later stages of the outcome disparity process</a:t>
            </a:r>
            <a:r>
              <a:rPr b="0" i="0" lang="en-US" sz="1600" u="none" cap="none" strike="noStrike">
                <a:solidFill>
                  <a:schemeClr val="dk1"/>
                </a:solidFill>
                <a:latin typeface="Calibri"/>
                <a:ea typeface="Calibri"/>
                <a:cs typeface="Calibri"/>
                <a:sym typeface="Calibri"/>
              </a:rPr>
              <a:t>, through interventions that </a:t>
            </a:r>
            <a:r>
              <a:rPr b="1" i="0" lang="en-US" sz="1600" u="none" cap="none" strike="noStrike">
                <a:solidFill>
                  <a:schemeClr val="dk1"/>
                </a:solidFill>
                <a:latin typeface="Calibri"/>
                <a:ea typeface="Calibri"/>
                <a:cs typeface="Calibri"/>
                <a:sym typeface="Calibri"/>
              </a:rPr>
              <a:t>increase/encourage access to diagnosis/treatment services </a:t>
            </a:r>
            <a:r>
              <a:rPr b="0" i="0" lang="en-US" sz="1600" u="none" cap="none" strike="noStrike">
                <a:solidFill>
                  <a:schemeClr val="dk1"/>
                </a:solidFill>
                <a:latin typeface="Calibri"/>
                <a:ea typeface="Calibri"/>
                <a:cs typeface="Calibri"/>
                <a:sym typeface="Calibri"/>
              </a:rPr>
              <a:t>and assuage historically or socially-grounded behaviors that act as barriers to appropriate carte. </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CHW's </a:t>
            </a:r>
            <a:r>
              <a:rPr b="1" i="0" lang="en-US" sz="1600" u="none" cap="none" strike="noStrike">
                <a:solidFill>
                  <a:schemeClr val="dk1"/>
                </a:solidFill>
                <a:latin typeface="Calibri"/>
                <a:ea typeface="Calibri"/>
                <a:cs typeface="Calibri"/>
                <a:sym typeface="Calibri"/>
              </a:rPr>
              <a:t>can also support the treatment/diagnosis process,</a:t>
            </a:r>
            <a:r>
              <a:rPr b="0" i="0" lang="en-US" sz="1600" u="none" cap="none" strike="noStrike">
                <a:solidFill>
                  <a:schemeClr val="dk1"/>
                </a:solidFill>
                <a:latin typeface="Calibri"/>
                <a:ea typeface="Calibri"/>
                <a:cs typeface="Calibri"/>
                <a:sym typeface="Calibri"/>
              </a:rPr>
              <a:t> by serving as social interpreters/translators and supporting appointment/medication adherence.</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The impact of these two aspects of disparity intervention is synergistic. </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64" name="Google Shape;564;g206c68b315e_2_231"/>
          <p:cNvSpPr/>
          <p:nvPr/>
        </p:nvSpPr>
        <p:spPr>
          <a:xfrm rot="5400000">
            <a:off x="10467973" y="4429123"/>
            <a:ext cx="704850" cy="4572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5" name="Google Shape;565;g206c68b315e_2_231"/>
          <p:cNvSpPr/>
          <p:nvPr/>
        </p:nvSpPr>
        <p:spPr>
          <a:xfrm>
            <a:off x="9880599" y="5251448"/>
            <a:ext cx="1917700" cy="1206500"/>
          </a:xfrm>
          <a:prstGeom prst="roundRect">
            <a:avLst>
              <a:gd fmla="val 16667" name="adj"/>
            </a:avLst>
          </a:prstGeom>
          <a:solidFill>
            <a:srgbClr val="FBE4D4"/>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Outcome Disparity</a:t>
            </a:r>
            <a:endParaRPr b="0" i="0" sz="1400" u="none" cap="none" strike="noStrike">
              <a:solidFill>
                <a:srgbClr val="000000"/>
              </a:solidFill>
              <a:latin typeface="Arial"/>
              <a:ea typeface="Arial"/>
              <a:cs typeface="Arial"/>
              <a:sym typeface="Arial"/>
            </a:endParaRPr>
          </a:p>
        </p:txBody>
      </p:sp>
      <p:cxnSp>
        <p:nvCxnSpPr>
          <p:cNvPr id="566" name="Google Shape;566;g206c68b315e_2_231"/>
          <p:cNvCxnSpPr/>
          <p:nvPr/>
        </p:nvCxnSpPr>
        <p:spPr>
          <a:xfrm flipH="1">
            <a:off x="9531350" y="2222500"/>
            <a:ext cx="196850" cy="3937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567" name="Google Shape;567;g206c68b315e_2_231"/>
          <p:cNvCxnSpPr/>
          <p:nvPr/>
        </p:nvCxnSpPr>
        <p:spPr>
          <a:xfrm flipH="1" rot="10800000">
            <a:off x="9166225" y="4473575"/>
            <a:ext cx="215900" cy="844550"/>
          </a:xfrm>
          <a:prstGeom prst="straightConnector1">
            <a:avLst/>
          </a:prstGeom>
          <a:noFill/>
          <a:ln cap="flat" cmpd="sng" w="19050">
            <a:solidFill>
              <a:schemeClr val="accent6"/>
            </a:solidFill>
            <a:prstDash val="solid"/>
            <a:miter lim="800000"/>
            <a:headEnd len="sm" w="sm" type="none"/>
            <a:tailEnd len="med" w="med" type="triangle"/>
          </a:ln>
        </p:spPr>
      </p:cxnSp>
      <p:pic>
        <p:nvPicPr>
          <p:cNvPr descr="Group with solid fill" id="568" name="Google Shape;568;g206c68b315e_2_231"/>
          <p:cNvPicPr preferRelativeResize="0"/>
          <p:nvPr/>
        </p:nvPicPr>
        <p:blipFill rotWithShape="1">
          <a:blip r:embed="rId3">
            <a:alphaModFix/>
          </a:blip>
          <a:srcRect b="0" l="0" r="0" t="0"/>
          <a:stretch/>
        </p:blipFill>
        <p:spPr>
          <a:xfrm>
            <a:off x="9410700" y="1524000"/>
            <a:ext cx="812800" cy="819150"/>
          </a:xfrm>
          <a:prstGeom prst="rect">
            <a:avLst/>
          </a:prstGeom>
          <a:noFill/>
          <a:ln>
            <a:noFill/>
          </a:ln>
        </p:spPr>
      </p:pic>
      <p:pic>
        <p:nvPicPr>
          <p:cNvPr descr="Group with solid fill" id="569" name="Google Shape;569;g206c68b315e_2_231"/>
          <p:cNvPicPr preferRelativeResize="0"/>
          <p:nvPr/>
        </p:nvPicPr>
        <p:blipFill rotWithShape="1">
          <a:blip r:embed="rId3">
            <a:alphaModFix/>
          </a:blip>
          <a:srcRect b="0" l="0" r="0" t="0"/>
          <a:stretch/>
        </p:blipFill>
        <p:spPr>
          <a:xfrm>
            <a:off x="8597900" y="5213350"/>
            <a:ext cx="812800" cy="800100"/>
          </a:xfrm>
          <a:prstGeom prst="rect">
            <a:avLst/>
          </a:prstGeom>
          <a:noFill/>
          <a:ln>
            <a:noFill/>
          </a:ln>
        </p:spPr>
      </p:pic>
      <p:pic>
        <p:nvPicPr>
          <p:cNvPr descr="Doctor female with solid fill" id="570" name="Google Shape;570;g206c68b315e_2_231"/>
          <p:cNvPicPr preferRelativeResize="0"/>
          <p:nvPr/>
        </p:nvPicPr>
        <p:blipFill rotWithShape="1">
          <a:blip r:embed="rId4">
            <a:alphaModFix/>
          </a:blip>
          <a:srcRect b="0" l="0" r="0" t="0"/>
          <a:stretch/>
        </p:blipFill>
        <p:spPr>
          <a:xfrm>
            <a:off x="11353800" y="4013200"/>
            <a:ext cx="730250" cy="723900"/>
          </a:xfrm>
          <a:prstGeom prst="rect">
            <a:avLst/>
          </a:prstGeom>
          <a:noFill/>
          <a:ln>
            <a:noFill/>
          </a:ln>
        </p:spPr>
      </p:pic>
      <p:cxnSp>
        <p:nvCxnSpPr>
          <p:cNvPr id="571" name="Google Shape;571;g206c68b315e_2_231"/>
          <p:cNvCxnSpPr/>
          <p:nvPr/>
        </p:nvCxnSpPr>
        <p:spPr>
          <a:xfrm flipH="1">
            <a:off x="11071224" y="4333874"/>
            <a:ext cx="527050" cy="101600"/>
          </a:xfrm>
          <a:prstGeom prst="straightConnector1">
            <a:avLst/>
          </a:prstGeom>
          <a:noFill/>
          <a:ln cap="flat" cmpd="sng" w="19050">
            <a:solidFill>
              <a:schemeClr val="accent6"/>
            </a:solidFill>
            <a:prstDash val="solid"/>
            <a:miter lim="800000"/>
            <a:headEnd len="sm" w="sm" type="none"/>
            <a:tailEnd len="med" w="med" type="triangle"/>
          </a:ln>
        </p:spPr>
      </p:cxnSp>
      <p:pic>
        <p:nvPicPr>
          <p:cNvPr descr="Needle with solid fill" id="572" name="Google Shape;572;g206c68b315e_2_231"/>
          <p:cNvPicPr preferRelativeResize="0"/>
          <p:nvPr/>
        </p:nvPicPr>
        <p:blipFill rotWithShape="1">
          <a:blip r:embed="rId5">
            <a:alphaModFix/>
          </a:blip>
          <a:srcRect b="0" l="0" r="0" t="0"/>
          <a:stretch/>
        </p:blipFill>
        <p:spPr>
          <a:xfrm>
            <a:off x="11334750" y="4737100"/>
            <a:ext cx="685800" cy="685800"/>
          </a:xfrm>
          <a:prstGeom prst="rect">
            <a:avLst/>
          </a:prstGeom>
          <a:noFill/>
          <a:ln>
            <a:noFill/>
          </a:ln>
        </p:spPr>
      </p:pic>
      <p:cxnSp>
        <p:nvCxnSpPr>
          <p:cNvPr id="573" name="Google Shape;573;g206c68b315e_2_231"/>
          <p:cNvCxnSpPr/>
          <p:nvPr/>
        </p:nvCxnSpPr>
        <p:spPr>
          <a:xfrm rot="10800000">
            <a:off x="11077573" y="4854573"/>
            <a:ext cx="514350" cy="260350"/>
          </a:xfrm>
          <a:prstGeom prst="straightConnector1">
            <a:avLst/>
          </a:prstGeom>
          <a:noFill/>
          <a:ln cap="flat" cmpd="sng" w="19050">
            <a:solidFill>
              <a:schemeClr val="accent6"/>
            </a:solidFill>
            <a:prstDash val="solid"/>
            <a:miter lim="800000"/>
            <a:headEnd len="sm" w="sm" type="none"/>
            <a:tailEnd len="med" w="med" type="triangle"/>
          </a:ln>
        </p:spPr>
      </p:cxnSp>
      <p:cxnSp>
        <p:nvCxnSpPr>
          <p:cNvPr id="574" name="Google Shape;574;g206c68b315e_2_231"/>
          <p:cNvCxnSpPr/>
          <p:nvPr/>
        </p:nvCxnSpPr>
        <p:spPr>
          <a:xfrm flipH="1" rot="5400000">
            <a:off x="10125098" y="2190680"/>
            <a:ext cx="1933800" cy="1393800"/>
          </a:xfrm>
          <a:prstGeom prst="curvedConnector3">
            <a:avLst>
              <a:gd fmla="val 50000" name="adj1"/>
            </a:avLst>
          </a:prstGeom>
          <a:noFill/>
          <a:ln cap="flat" cmpd="sng" w="19050">
            <a:solidFill>
              <a:schemeClr val="accent6"/>
            </a:solidFill>
            <a:prstDash val="solid"/>
            <a:miter lim="800000"/>
            <a:headEnd len="sm" w="sm" type="none"/>
            <a:tailEnd len="med" w="med" type="triangle"/>
          </a:ln>
        </p:spPr>
      </p:cxnSp>
      <p:cxnSp>
        <p:nvCxnSpPr>
          <p:cNvPr id="575" name="Google Shape;575;g206c68b315e_2_231"/>
          <p:cNvCxnSpPr/>
          <p:nvPr/>
        </p:nvCxnSpPr>
        <p:spPr>
          <a:xfrm flipH="1">
            <a:off x="9403720" y="4742247"/>
            <a:ext cx="1919100" cy="995700"/>
          </a:xfrm>
          <a:prstGeom prst="curvedConnector3">
            <a:avLst>
              <a:gd fmla="val 50000" name="adj1"/>
            </a:avLst>
          </a:prstGeom>
          <a:noFill/>
          <a:ln cap="flat" cmpd="sng" w="19050">
            <a:solidFill>
              <a:schemeClr val="accent6"/>
            </a:solidFill>
            <a:prstDash val="solid"/>
            <a:miter lim="800000"/>
            <a:headEnd len="sm" w="sm" type="none"/>
            <a:tailEnd len="med" w="med" type="triangle"/>
          </a:ln>
        </p:spPr>
      </p:cxnSp>
      <p:sp>
        <p:nvSpPr>
          <p:cNvPr id="576" name="Google Shape;576;g206c68b315e_2_231"/>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Lessons from the Literature:</a:t>
            </a:r>
            <a:r>
              <a:rPr b="0" i="0" lang="en-US" sz="4000" u="none" cap="none" strike="noStrike">
                <a:solidFill>
                  <a:srgbClr val="FFFFFF"/>
                </a:solidFill>
                <a:latin typeface="Calibri"/>
                <a:ea typeface="Calibri"/>
                <a:cs typeface="Calibri"/>
                <a:sym typeface="Calibri"/>
              </a:rPr>
              <a:t> The Role of CHWs in Addressing BC Outcome Disparities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1" name="Shape 581"/>
        <p:cNvGrpSpPr/>
        <p:nvPr/>
      </p:nvGrpSpPr>
      <p:grpSpPr>
        <a:xfrm>
          <a:off x="0" y="0"/>
          <a:ext cx="0" cy="0"/>
          <a:chOff x="0" y="0"/>
          <a:chExt cx="0" cy="0"/>
        </a:xfrm>
      </p:grpSpPr>
      <p:sp>
        <p:nvSpPr>
          <p:cNvPr id="582" name="Google Shape;582;g206c68b315e_2_26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3" name="Google Shape;583;g206c68b315e_2_269"/>
          <p:cNvSpPr/>
          <p:nvPr/>
        </p:nvSpPr>
        <p:spPr>
          <a:xfrm flipH="1" rot="10800000">
            <a:off x="0" y="6400799"/>
            <a:ext cx="12192000" cy="456773"/>
          </a:xfrm>
          <a:prstGeom prst="rect">
            <a:avLst/>
          </a:prstGeom>
          <a:gradFill>
            <a:gsLst>
              <a:gs pos="0">
                <a:schemeClr val="accent1"/>
              </a:gs>
              <a:gs pos="90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4" name="Google Shape;584;g206c68b315e_2_269"/>
          <p:cNvSpPr/>
          <p:nvPr/>
        </p:nvSpPr>
        <p:spPr>
          <a:xfrm flipH="1">
            <a:off x="4038600" y="6400799"/>
            <a:ext cx="8153398" cy="456772"/>
          </a:xfrm>
          <a:prstGeom prst="rect">
            <a:avLst/>
          </a:prstGeom>
          <a:gradFill>
            <a:gsLst>
              <a:gs pos="0">
                <a:srgbClr val="000000">
                  <a:alpha val="49411"/>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5" name="Google Shape;585;g206c68b315e_2_2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86" name="Google Shape;586;g206c68b315e_2_269"/>
          <p:cNvSpPr txBox="1"/>
          <p:nvPr/>
        </p:nvSpPr>
        <p:spPr>
          <a:xfrm>
            <a:off x="1981210" y="696296"/>
            <a:ext cx="8229600" cy="2674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Section 2: The need for CHWs in Breast Cancer diagnosis/Treatment</a:t>
            </a:r>
            <a:endParaRPr b="0" i="0" sz="1400" u="none" cap="none" strike="noStrike">
              <a:solidFill>
                <a:srgbClr val="000000"/>
              </a:solidFill>
              <a:latin typeface="Arial"/>
              <a:ea typeface="Arial"/>
              <a:cs typeface="Arial"/>
              <a:sym typeface="Arial"/>
            </a:endParaRPr>
          </a:p>
        </p:txBody>
      </p:sp>
      <p:sp>
        <p:nvSpPr>
          <p:cNvPr id="587" name="Google Shape;587;g206c68b315e_2_269"/>
          <p:cNvSpPr txBox="1"/>
          <p:nvPr/>
        </p:nvSpPr>
        <p:spPr>
          <a:xfrm>
            <a:off x="2259760" y="3681321"/>
            <a:ext cx="8229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588" name="Google Shape;588;g206c68b315e_2_269"/>
          <p:cNvPicPr preferRelativeResize="0"/>
          <p:nvPr/>
        </p:nvPicPr>
        <p:blipFill rotWithShape="1">
          <a:blip r:embed="rId3">
            <a:alphaModFix/>
          </a:blip>
          <a:srcRect b="0" l="0" r="0" t="0"/>
          <a:stretch/>
        </p:blipFill>
        <p:spPr>
          <a:xfrm>
            <a:off x="4692260" y="5773454"/>
            <a:ext cx="1367071" cy="582891"/>
          </a:xfrm>
          <a:prstGeom prst="rect">
            <a:avLst/>
          </a:prstGeom>
          <a:noFill/>
          <a:ln>
            <a:noFill/>
          </a:ln>
        </p:spPr>
      </p:pic>
      <p:pic>
        <p:nvPicPr>
          <p:cNvPr descr="A picture containing text&#10;&#10;Description automatically generated" id="589" name="Google Shape;589;g206c68b315e_2_269"/>
          <p:cNvPicPr preferRelativeResize="0"/>
          <p:nvPr/>
        </p:nvPicPr>
        <p:blipFill rotWithShape="1">
          <a:blip r:embed="rId4">
            <a:alphaModFix/>
          </a:blip>
          <a:srcRect b="0" l="0" r="0" t="0"/>
          <a:stretch/>
        </p:blipFill>
        <p:spPr>
          <a:xfrm>
            <a:off x="6193945" y="5708512"/>
            <a:ext cx="1305791" cy="6467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4" name="Shape 594"/>
        <p:cNvGrpSpPr/>
        <p:nvPr/>
      </p:nvGrpSpPr>
      <p:grpSpPr>
        <a:xfrm>
          <a:off x="0" y="0"/>
          <a:ext cx="0" cy="0"/>
          <a:chOff x="0" y="0"/>
          <a:chExt cx="0" cy="0"/>
        </a:xfrm>
      </p:grpSpPr>
      <p:sp>
        <p:nvSpPr>
          <p:cNvPr id="595" name="Google Shape;595;g206c68b315e_2_27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6" name="Google Shape;596;g206c68b315e_2_279"/>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7" name="Google Shape;597;g206c68b315e_2_279"/>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8" name="Google Shape;598;g206c68b315e_2_279"/>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9" name="Google Shape;599;g206c68b315e_2_279"/>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0" name="Google Shape;600;g206c68b315e_2_279"/>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CWS/ Breast Cancer Interventions</a:t>
            </a:r>
            <a:endParaRPr/>
          </a:p>
        </p:txBody>
      </p:sp>
      <p:pic>
        <p:nvPicPr>
          <p:cNvPr descr="Timeline&#10;&#10;Description automatically generated" id="601" name="Google Shape;601;g206c68b315e_2_279"/>
          <p:cNvPicPr preferRelativeResize="0"/>
          <p:nvPr/>
        </p:nvPicPr>
        <p:blipFill rotWithShape="1">
          <a:blip r:embed="rId3">
            <a:alphaModFix/>
          </a:blip>
          <a:srcRect b="0" l="0" r="0" t="0"/>
          <a:stretch/>
        </p:blipFill>
        <p:spPr>
          <a:xfrm>
            <a:off x="294409" y="1789335"/>
            <a:ext cx="7147790" cy="3931648"/>
          </a:xfrm>
          <a:prstGeom prst="rect">
            <a:avLst/>
          </a:prstGeom>
          <a:noFill/>
          <a:ln cap="flat" cmpd="sng" w="12700">
            <a:solidFill>
              <a:srgbClr val="4472C4"/>
            </a:solidFill>
            <a:prstDash val="solid"/>
            <a:round/>
            <a:headEnd len="sm" w="sm" type="none"/>
            <a:tailEnd len="sm" w="sm" type="none"/>
          </a:ln>
        </p:spPr>
      </p:pic>
      <p:sp>
        <p:nvSpPr>
          <p:cNvPr id="602" name="Google Shape;602;g206c68b315e_2_279"/>
          <p:cNvSpPr/>
          <p:nvPr/>
        </p:nvSpPr>
        <p:spPr>
          <a:xfrm>
            <a:off x="7708900" y="1790700"/>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Analysis:</a:t>
            </a:r>
            <a:endParaRPr b="1" i="0" sz="1800" u="none" cap="none" strike="noStrike">
              <a:solidFill>
                <a:srgbClr val="000000"/>
              </a:solidFill>
              <a:latin typeface="Calibri"/>
              <a:ea typeface="Calibri"/>
              <a:cs typeface="Calibri"/>
              <a:sym typeface="Calibri"/>
            </a:endParaRPr>
          </a:p>
        </p:txBody>
      </p:sp>
      <p:sp>
        <p:nvSpPr>
          <p:cNvPr id="603" name="Google Shape;603;g206c68b315e_2_279"/>
          <p:cNvSpPr txBox="1"/>
          <p:nvPr/>
        </p:nvSpPr>
        <p:spPr>
          <a:xfrm>
            <a:off x="7785100" y="2527299"/>
            <a:ext cx="4191000" cy="369332"/>
          </a:xfrm>
          <a:prstGeom prst="rect">
            <a:avLst/>
          </a:prstGeom>
          <a:noFill/>
          <a:ln>
            <a:noFill/>
          </a:ln>
        </p:spPr>
        <p:txBody>
          <a:bodyPr anchorCtr="0" anchor="t" bIns="45700" lIns="91425" spcFirstLastPara="1" rIns="91425" wrap="square" tIns="45700">
            <a:spAutoFit/>
          </a:bodyPr>
          <a:lstStyle/>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4" name="Google Shape;604;g206c68b315e_2_279"/>
          <p:cNvSpPr txBox="1"/>
          <p:nvPr/>
        </p:nvSpPr>
        <p:spPr>
          <a:xfrm>
            <a:off x="7634797" y="2426563"/>
            <a:ext cx="4327862" cy="39703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24 articles identified investigating the role of CHWs in reducing cancer outcome in FQHS's.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Analysis completed utilizing an adapted meta-analysis methodology.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Primary outcome measures: cancer screening, time to diagnosis and completion.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1E4E79"/>
              </a:buClr>
              <a:buSzPts val="1800"/>
              <a:buFont typeface="Arial"/>
              <a:buChar char="•"/>
            </a:pPr>
            <a:r>
              <a:rPr b="1" i="0" lang="en-US" sz="1800" u="none" cap="none" strike="noStrike">
                <a:solidFill>
                  <a:srgbClr val="1E4E79"/>
                </a:solidFill>
                <a:latin typeface="Calibri"/>
                <a:ea typeface="Calibri"/>
                <a:cs typeface="Calibri"/>
                <a:sym typeface="Calibri"/>
              </a:rPr>
              <a:t>22/24 studies indicated positive outcomes resulting from CHW intervention.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1E4E79"/>
              </a:buClr>
              <a:buSzPts val="1800"/>
              <a:buFont typeface="Arial"/>
              <a:buChar char="•"/>
            </a:pPr>
            <a:r>
              <a:rPr b="1" i="0" lang="en-US" sz="1800" u="none" cap="none" strike="noStrike">
                <a:solidFill>
                  <a:srgbClr val="1E4E79"/>
                </a:solidFill>
                <a:latin typeface="Calibri"/>
                <a:ea typeface="Calibri"/>
                <a:cs typeface="Calibri"/>
                <a:sym typeface="Calibri"/>
              </a:rPr>
              <a:t>Women with an abnormal breast or cervical screening result had a </a:t>
            </a:r>
            <a:r>
              <a:rPr b="1" i="0" lang="en-US" sz="1800" u="sng" cap="none" strike="noStrike">
                <a:solidFill>
                  <a:srgbClr val="1E4E79"/>
                </a:solidFill>
                <a:latin typeface="Calibri"/>
                <a:ea typeface="Calibri"/>
                <a:cs typeface="Calibri"/>
                <a:sym typeface="Calibri"/>
              </a:rPr>
              <a:t>significantly shorter time to diagnosis.</a:t>
            </a:r>
            <a:endParaRPr b="1" i="0" sz="1800" u="sng" cap="none" strike="noStrike">
              <a:solidFill>
                <a:srgbClr val="1E4E79"/>
              </a:solidFill>
              <a:latin typeface="Calibri"/>
              <a:ea typeface="Calibri"/>
              <a:cs typeface="Calibri"/>
              <a:sym typeface="Calibri"/>
            </a:endParaRPr>
          </a:p>
        </p:txBody>
      </p:sp>
      <p:pic>
        <p:nvPicPr>
          <p:cNvPr descr="Logo&#10;&#10;Description automatically generated" id="605" name="Google Shape;605;g206c68b315e_2_279"/>
          <p:cNvPicPr preferRelativeResize="0"/>
          <p:nvPr/>
        </p:nvPicPr>
        <p:blipFill rotWithShape="1">
          <a:blip r:embed="rId4">
            <a:alphaModFix/>
          </a:blip>
          <a:srcRect b="0" l="0" r="0" t="0"/>
          <a:stretch/>
        </p:blipFill>
        <p:spPr>
          <a:xfrm>
            <a:off x="201491" y="6196244"/>
            <a:ext cx="1367071" cy="582891"/>
          </a:xfrm>
          <a:prstGeom prst="rect">
            <a:avLst/>
          </a:prstGeom>
          <a:noFill/>
          <a:ln>
            <a:noFill/>
          </a:ln>
        </p:spPr>
      </p:pic>
      <p:pic>
        <p:nvPicPr>
          <p:cNvPr descr="A picture containing text&#10;&#10;Description automatically generated" id="606" name="Google Shape;606;g206c68b315e_2_279"/>
          <p:cNvPicPr preferRelativeResize="0"/>
          <p:nvPr/>
        </p:nvPicPr>
        <p:blipFill rotWithShape="1">
          <a:blip r:embed="rId5">
            <a:alphaModFix/>
          </a:blip>
          <a:srcRect b="0" l="0" r="0" t="0"/>
          <a:stretch/>
        </p:blipFill>
        <p:spPr>
          <a:xfrm>
            <a:off x="1703177" y="6131302"/>
            <a:ext cx="1305791" cy="6467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1" name="Shape 611"/>
        <p:cNvGrpSpPr/>
        <p:nvPr/>
      </p:nvGrpSpPr>
      <p:grpSpPr>
        <a:xfrm>
          <a:off x="0" y="0"/>
          <a:ext cx="0" cy="0"/>
          <a:chOff x="0" y="0"/>
          <a:chExt cx="0" cy="0"/>
        </a:xfrm>
      </p:grpSpPr>
      <p:sp>
        <p:nvSpPr>
          <p:cNvPr id="612" name="Google Shape;612;g206c68b315e_2_29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3" name="Google Shape;613;g206c68b315e_2_295"/>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4" name="Google Shape;614;g206c68b315e_2_295"/>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5" name="Google Shape;615;g206c68b315e_2_295"/>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6" name="Google Shape;616;g206c68b315e_2_295"/>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7" name="Google Shape;617;g206c68b315e_2_295"/>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alibri"/>
              <a:buNone/>
            </a:pPr>
            <a:r>
              <a:rPr lang="en-US" sz="4000">
                <a:solidFill>
                  <a:srgbClr val="FFFFFF"/>
                </a:solidFill>
              </a:rPr>
              <a:t>Program design, implementation and Evaluation</a:t>
            </a:r>
            <a:endParaRPr sz="4000">
              <a:solidFill>
                <a:srgbClr val="FFFFFF"/>
              </a:solidFill>
            </a:endParaRPr>
          </a:p>
        </p:txBody>
      </p:sp>
      <p:sp>
        <p:nvSpPr>
          <p:cNvPr id="618" name="Google Shape;618;g206c68b315e_2_295"/>
          <p:cNvSpPr txBox="1"/>
          <p:nvPr>
            <p:ph idx="12" type="sldNum"/>
          </p:nvPr>
        </p:nvSpPr>
        <p:spPr>
          <a:xfrm>
            <a:off x="11704320" y="6455431"/>
            <a:ext cx="44591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619" name="Google Shape;619;g206c68b315e_2_295"/>
          <p:cNvSpPr txBox="1"/>
          <p:nvPr/>
        </p:nvSpPr>
        <p:spPr>
          <a:xfrm>
            <a:off x="5768528" y="2783503"/>
            <a:ext cx="56047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imeline&#10;&#10;Description automatically generated" id="620" name="Google Shape;620;g206c68b315e_2_295"/>
          <p:cNvPicPr preferRelativeResize="0"/>
          <p:nvPr/>
        </p:nvPicPr>
        <p:blipFill rotWithShape="1">
          <a:blip r:embed="rId3">
            <a:alphaModFix/>
          </a:blip>
          <a:srcRect b="0" l="0" r="0" t="0"/>
          <a:stretch/>
        </p:blipFill>
        <p:spPr>
          <a:xfrm>
            <a:off x="353134" y="1788780"/>
            <a:ext cx="5843452" cy="4123741"/>
          </a:xfrm>
          <a:prstGeom prst="rect">
            <a:avLst/>
          </a:prstGeom>
          <a:noFill/>
          <a:ln cap="flat" cmpd="sng" w="12700">
            <a:solidFill>
              <a:srgbClr val="4472C4"/>
            </a:solidFill>
            <a:prstDash val="solid"/>
            <a:round/>
            <a:headEnd len="sm" w="sm" type="none"/>
            <a:tailEnd len="sm" w="sm" type="none"/>
          </a:ln>
        </p:spPr>
      </p:pic>
      <p:sp>
        <p:nvSpPr>
          <p:cNvPr id="621" name="Google Shape;621;g206c68b315e_2_295"/>
          <p:cNvSpPr/>
          <p:nvPr/>
        </p:nvSpPr>
        <p:spPr>
          <a:xfrm>
            <a:off x="6830943" y="1790700"/>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Analysis:</a:t>
            </a:r>
            <a:endParaRPr b="1" i="0" sz="1800" u="none" cap="none" strike="noStrike">
              <a:solidFill>
                <a:srgbClr val="000000"/>
              </a:solidFill>
              <a:latin typeface="Calibri"/>
              <a:ea typeface="Calibri"/>
              <a:cs typeface="Calibri"/>
              <a:sym typeface="Calibri"/>
            </a:endParaRPr>
          </a:p>
        </p:txBody>
      </p:sp>
      <p:sp>
        <p:nvSpPr>
          <p:cNvPr id="622" name="Google Shape;622;g206c68b315e_2_295"/>
          <p:cNvSpPr txBox="1"/>
          <p:nvPr/>
        </p:nvSpPr>
        <p:spPr>
          <a:xfrm>
            <a:off x="6436028" y="2426563"/>
            <a:ext cx="5510066" cy="369331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22 CHW's trained for use in BC screening and intervention.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Training was based on a two-year interdisciplinary co-learning process.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Evaluation based on qualitative analysis of participant interviews/focus groups, expert interviews and participant observation.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Results indicated gains in psychosocial support of breast cancer patients.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Education efforts must be accompanied by access to reputable sites for screening and diagnosis.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This study supports the stepwise and synergistic models of CHW application</a:t>
            </a:r>
            <a:endParaRPr b="0" i="0" sz="1400" u="none" cap="none" strike="noStrike">
              <a:solidFill>
                <a:srgbClr val="000000"/>
              </a:solidFill>
              <a:latin typeface="Arial"/>
              <a:ea typeface="Arial"/>
              <a:cs typeface="Arial"/>
              <a:sym typeface="Arial"/>
            </a:endParaRPr>
          </a:p>
        </p:txBody>
      </p:sp>
      <p:pic>
        <p:nvPicPr>
          <p:cNvPr descr="Logo&#10;&#10;Description automatically generated" id="623" name="Google Shape;623;g206c68b315e_2_295"/>
          <p:cNvPicPr preferRelativeResize="0"/>
          <p:nvPr/>
        </p:nvPicPr>
        <p:blipFill rotWithShape="1">
          <a:blip r:embed="rId4">
            <a:alphaModFix/>
          </a:blip>
          <a:srcRect b="0" l="0" r="0" t="0"/>
          <a:stretch/>
        </p:blipFill>
        <p:spPr>
          <a:xfrm>
            <a:off x="212148" y="6206901"/>
            <a:ext cx="1367071" cy="582891"/>
          </a:xfrm>
          <a:prstGeom prst="rect">
            <a:avLst/>
          </a:prstGeom>
          <a:noFill/>
          <a:ln>
            <a:noFill/>
          </a:ln>
        </p:spPr>
      </p:pic>
      <p:pic>
        <p:nvPicPr>
          <p:cNvPr descr="A picture containing text&#10;&#10;Description automatically generated" id="624" name="Google Shape;624;g206c68b315e_2_295"/>
          <p:cNvPicPr preferRelativeResize="0"/>
          <p:nvPr/>
        </p:nvPicPr>
        <p:blipFill rotWithShape="1">
          <a:blip r:embed="rId5">
            <a:alphaModFix/>
          </a:blip>
          <a:srcRect b="0" l="0" r="0" t="0"/>
          <a:stretch/>
        </p:blipFill>
        <p:spPr>
          <a:xfrm>
            <a:off x="1713834" y="6141959"/>
            <a:ext cx="1305791" cy="6467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8" name="Shape 288"/>
        <p:cNvGrpSpPr/>
        <p:nvPr/>
      </p:nvGrpSpPr>
      <p:grpSpPr>
        <a:xfrm>
          <a:off x="0" y="0"/>
          <a:ext cx="0" cy="0"/>
          <a:chOff x="0" y="0"/>
          <a:chExt cx="0" cy="0"/>
        </a:xfrm>
      </p:grpSpPr>
      <p:sp>
        <p:nvSpPr>
          <p:cNvPr id="289" name="Google Shape;289;g1fbdc86e461_9_89"/>
          <p:cNvSpPr/>
          <p:nvPr/>
        </p:nvSpPr>
        <p:spPr>
          <a:xfrm>
            <a:off x="0" y="0"/>
            <a:ext cx="12192000" cy="6909572"/>
          </a:xfrm>
          <a:custGeom>
            <a:rect b="b" l="l" r="r" t="t"/>
            <a:pathLst>
              <a:path extrusionOk="0" h="5084597" w="8971816">
                <a:moveTo>
                  <a:pt x="0" y="0"/>
                </a:moveTo>
                <a:lnTo>
                  <a:pt x="8971816" y="0"/>
                </a:lnTo>
                <a:lnTo>
                  <a:pt x="8971816" y="5084597"/>
                </a:lnTo>
                <a:lnTo>
                  <a:pt x="0" y="5084597"/>
                </a:lnTo>
                <a:close/>
              </a:path>
            </a:pathLst>
          </a:custGeom>
          <a:solidFill>
            <a:srgbClr val="45818E"/>
          </a:solidFill>
          <a:ln>
            <a:noFill/>
          </a:ln>
        </p:spPr>
      </p:sp>
      <p:sp>
        <p:nvSpPr>
          <p:cNvPr id="290" name="Google Shape;290;g1fbdc86e461_9_89"/>
          <p:cNvSpPr/>
          <p:nvPr/>
        </p:nvSpPr>
        <p:spPr>
          <a:xfrm>
            <a:off x="2633" y="1833152"/>
            <a:ext cx="12186717" cy="5076420"/>
          </a:xfrm>
          <a:custGeom>
            <a:rect b="b" l="l" r="r" t="t"/>
            <a:pathLst>
              <a:path extrusionOk="0" h="2948550" w="8971816">
                <a:moveTo>
                  <a:pt x="0" y="0"/>
                </a:moveTo>
                <a:lnTo>
                  <a:pt x="8971816" y="0"/>
                </a:lnTo>
                <a:lnTo>
                  <a:pt x="8971816" y="2948550"/>
                </a:lnTo>
                <a:lnTo>
                  <a:pt x="0" y="2948550"/>
                </a:lnTo>
                <a:close/>
              </a:path>
            </a:pathLst>
          </a:custGeom>
          <a:solidFill>
            <a:schemeClr val="accent2"/>
          </a:solidFill>
          <a:ln>
            <a:noFill/>
          </a:ln>
        </p:spPr>
      </p:sp>
      <p:sp>
        <p:nvSpPr>
          <p:cNvPr id="291" name="Google Shape;291;g1fbdc86e461_9_89"/>
          <p:cNvSpPr txBox="1"/>
          <p:nvPr/>
        </p:nvSpPr>
        <p:spPr>
          <a:xfrm>
            <a:off x="2291375" y="491450"/>
            <a:ext cx="7380600" cy="70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600"/>
              <a:buFont typeface="Arial"/>
              <a:buNone/>
            </a:pPr>
            <a:r>
              <a:rPr b="0" i="0" lang="en-US" sz="4600" u="none" cap="none" strike="noStrike">
                <a:solidFill>
                  <a:schemeClr val="lt1"/>
                </a:solidFill>
                <a:latin typeface="Tenor Sans"/>
                <a:ea typeface="Tenor Sans"/>
                <a:cs typeface="Tenor Sans"/>
                <a:sym typeface="Tenor Sans"/>
              </a:rPr>
              <a:t>Welcome</a:t>
            </a:r>
            <a:endParaRPr b="0" i="0" sz="4600" u="none" cap="none" strike="noStrike">
              <a:solidFill>
                <a:schemeClr val="lt1"/>
              </a:solidFill>
              <a:latin typeface="Arial"/>
              <a:ea typeface="Arial"/>
              <a:cs typeface="Arial"/>
              <a:sym typeface="Arial"/>
            </a:endParaRPr>
          </a:p>
        </p:txBody>
      </p:sp>
      <p:sp>
        <p:nvSpPr>
          <p:cNvPr id="292" name="Google Shape;292;g1fbdc86e461_9_89"/>
          <p:cNvSpPr txBox="1"/>
          <p:nvPr/>
        </p:nvSpPr>
        <p:spPr>
          <a:xfrm>
            <a:off x="1026725" y="2116675"/>
            <a:ext cx="9909900" cy="3669000"/>
          </a:xfrm>
          <a:prstGeom prst="rect">
            <a:avLst/>
          </a:prstGeom>
          <a:noFill/>
          <a:ln>
            <a:noFill/>
          </a:ln>
        </p:spPr>
        <p:txBody>
          <a:bodyPr anchorCtr="0" anchor="t" bIns="0" lIns="0" spcFirstLastPara="1" rIns="0" wrap="square" tIns="0">
            <a:spAutoFit/>
          </a:bodyPr>
          <a:lstStyle/>
          <a:p>
            <a:pPr indent="0" lvl="0" marL="12700" marR="596900" rtl="0" algn="l">
              <a:lnSpc>
                <a:spcPct val="100699"/>
              </a:lnSpc>
              <a:spcBef>
                <a:spcPts val="0"/>
              </a:spcBef>
              <a:spcAft>
                <a:spcPts val="0"/>
              </a:spcAft>
              <a:buClr>
                <a:srgbClr val="000000"/>
              </a:buClr>
              <a:buSzPts val="2500"/>
              <a:buFont typeface="Arial"/>
              <a:buNone/>
            </a:pPr>
            <a:r>
              <a:rPr b="0" i="0" lang="en-US" sz="2500" u="none" cap="none" strike="noStrike">
                <a:solidFill>
                  <a:srgbClr val="44546A"/>
                </a:solidFill>
                <a:latin typeface="Tenor Sans"/>
                <a:ea typeface="Tenor Sans"/>
                <a:cs typeface="Tenor Sans"/>
                <a:sym typeface="Tenor Sans"/>
              </a:rPr>
              <a:t>The</a:t>
            </a:r>
            <a:r>
              <a:rPr b="0" i="0" lang="en-US" sz="2500" u="none" cap="none" strike="noStrike">
                <a:solidFill>
                  <a:srgbClr val="B4E3EF"/>
                </a:solidFill>
                <a:latin typeface="Tenor Sans"/>
                <a:ea typeface="Tenor Sans"/>
                <a:cs typeface="Tenor Sans"/>
                <a:sym typeface="Tenor Sans"/>
              </a:rPr>
              <a:t> </a:t>
            </a:r>
            <a:r>
              <a:rPr b="1" i="0" lang="en-US" sz="2500" u="none" cap="none" strike="noStrike">
                <a:solidFill>
                  <a:srgbClr val="45818E"/>
                </a:solidFill>
                <a:latin typeface="Tenor Sans"/>
                <a:ea typeface="Tenor Sans"/>
                <a:cs typeface="Tenor Sans"/>
                <a:sym typeface="Tenor Sans"/>
              </a:rPr>
              <a:t>National Nurse-Led Care Consortium (NNCC)</a:t>
            </a:r>
            <a:r>
              <a:rPr b="1" i="0" lang="en-US" sz="2500" u="none" cap="none" strike="noStrike">
                <a:solidFill>
                  <a:srgbClr val="B4E3EF"/>
                </a:solidFill>
                <a:latin typeface="Tenor Sans"/>
                <a:ea typeface="Tenor Sans"/>
                <a:cs typeface="Tenor Sans"/>
                <a:sym typeface="Tenor Sans"/>
              </a:rPr>
              <a:t> </a:t>
            </a:r>
            <a:r>
              <a:rPr b="0" i="0" lang="en-US" sz="2500" u="none" cap="none" strike="noStrike">
                <a:solidFill>
                  <a:srgbClr val="44546A"/>
                </a:solidFill>
                <a:latin typeface="Tenor Sans"/>
                <a:ea typeface="Tenor Sans"/>
                <a:cs typeface="Tenor Sans"/>
                <a:sym typeface="Tenor Sans"/>
              </a:rPr>
              <a:t>is a membership organization that supports nurse-led care and  nurses at the front lines of care.</a:t>
            </a:r>
            <a:endParaRPr b="0" i="0" sz="2500" u="none" cap="none" strike="noStrike">
              <a:solidFill>
                <a:srgbClr val="44546A"/>
              </a:solidFill>
              <a:latin typeface="Tenor Sans"/>
              <a:ea typeface="Tenor Sans"/>
              <a:cs typeface="Tenor Sans"/>
              <a:sym typeface="Tenor Sans"/>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44546A"/>
              </a:solidFill>
              <a:latin typeface="Tenor Sans"/>
              <a:ea typeface="Tenor Sans"/>
              <a:cs typeface="Tenor Sans"/>
              <a:sym typeface="Tenor Sans"/>
            </a:endParaRPr>
          </a:p>
          <a:p>
            <a:pPr indent="0" lvl="0" marL="12700" marR="0" rtl="0" algn="l">
              <a:lnSpc>
                <a:spcPct val="100699"/>
              </a:lnSpc>
              <a:spcBef>
                <a:spcPts val="0"/>
              </a:spcBef>
              <a:spcAft>
                <a:spcPts val="0"/>
              </a:spcAft>
              <a:buClr>
                <a:srgbClr val="000000"/>
              </a:buClr>
              <a:buSzPts val="2500"/>
              <a:buFont typeface="Arial"/>
              <a:buNone/>
            </a:pPr>
            <a:r>
              <a:rPr b="0" i="0" lang="en-US" sz="2500" u="none" cap="none" strike="noStrike">
                <a:solidFill>
                  <a:srgbClr val="44546A"/>
                </a:solidFill>
                <a:latin typeface="Tenor Sans"/>
                <a:ea typeface="Tenor Sans"/>
                <a:cs typeface="Tenor Sans"/>
                <a:sym typeface="Tenor Sans"/>
              </a:rPr>
              <a:t>NNCC provides expertise to support comprehensive, community-based primary care.</a:t>
            </a:r>
            <a:endParaRPr b="0" i="0" sz="2500" u="none" cap="none" strike="noStrike">
              <a:solidFill>
                <a:srgbClr val="44546A"/>
              </a:solidFill>
              <a:latin typeface="Tenor Sans"/>
              <a:ea typeface="Tenor Sans"/>
              <a:cs typeface="Tenor Sans"/>
              <a:sym typeface="Tenor Sans"/>
            </a:endParaRPr>
          </a:p>
          <a:p>
            <a:pPr indent="-260350" lvl="0" marL="584200" marR="0" rtl="0" algn="l">
              <a:lnSpc>
                <a:spcPct val="100000"/>
              </a:lnSpc>
              <a:spcBef>
                <a:spcPts val="500"/>
              </a:spcBef>
              <a:spcAft>
                <a:spcPts val="0"/>
              </a:spcAft>
              <a:buClr>
                <a:srgbClr val="44546A"/>
              </a:buClr>
              <a:buSzPts val="2500"/>
              <a:buFont typeface="Tenor Sans"/>
              <a:buChar char="–"/>
            </a:pPr>
            <a:r>
              <a:rPr b="0" i="0" lang="en-US" sz="2500" u="none" cap="none" strike="noStrike">
                <a:solidFill>
                  <a:srgbClr val="44546A"/>
                </a:solidFill>
                <a:latin typeface="Tenor Sans"/>
                <a:ea typeface="Tenor Sans"/>
                <a:cs typeface="Tenor Sans"/>
                <a:sym typeface="Tenor Sans"/>
              </a:rPr>
              <a:t>Policy research and advocacy</a:t>
            </a:r>
            <a:endParaRPr b="0" i="0" sz="2500" u="none" cap="none" strike="noStrike">
              <a:solidFill>
                <a:srgbClr val="44546A"/>
              </a:solidFill>
              <a:latin typeface="Tenor Sans"/>
              <a:ea typeface="Tenor Sans"/>
              <a:cs typeface="Tenor Sans"/>
              <a:sym typeface="Tenor Sans"/>
            </a:endParaRPr>
          </a:p>
          <a:p>
            <a:pPr indent="-260350" lvl="0" marL="584200" marR="0" rtl="0" algn="l">
              <a:lnSpc>
                <a:spcPct val="100000"/>
              </a:lnSpc>
              <a:spcBef>
                <a:spcPts val="500"/>
              </a:spcBef>
              <a:spcAft>
                <a:spcPts val="0"/>
              </a:spcAft>
              <a:buClr>
                <a:srgbClr val="44546A"/>
              </a:buClr>
              <a:buSzPts val="2500"/>
              <a:buFont typeface="Tenor Sans"/>
              <a:buChar char="–"/>
            </a:pPr>
            <a:r>
              <a:rPr b="0" i="0" lang="en-US" sz="2500" u="none" cap="none" strike="noStrike">
                <a:solidFill>
                  <a:srgbClr val="44546A"/>
                </a:solidFill>
                <a:latin typeface="Tenor Sans"/>
                <a:ea typeface="Tenor Sans"/>
                <a:cs typeface="Tenor Sans"/>
                <a:sym typeface="Tenor Sans"/>
              </a:rPr>
              <a:t>Technical assistance and support</a:t>
            </a:r>
            <a:endParaRPr b="0" i="0" sz="2500" u="none" cap="none" strike="noStrike">
              <a:solidFill>
                <a:srgbClr val="44546A"/>
              </a:solidFill>
              <a:latin typeface="Tenor Sans"/>
              <a:ea typeface="Tenor Sans"/>
              <a:cs typeface="Tenor Sans"/>
              <a:sym typeface="Tenor Sans"/>
            </a:endParaRPr>
          </a:p>
          <a:p>
            <a:pPr indent="-260350" lvl="0" marL="584200" marR="0" rtl="0" algn="l">
              <a:lnSpc>
                <a:spcPct val="100000"/>
              </a:lnSpc>
              <a:spcBef>
                <a:spcPts val="500"/>
              </a:spcBef>
              <a:spcAft>
                <a:spcPts val="0"/>
              </a:spcAft>
              <a:buClr>
                <a:srgbClr val="44546A"/>
              </a:buClr>
              <a:buSzPts val="2500"/>
              <a:buFont typeface="Tenor Sans"/>
              <a:buChar char="–"/>
            </a:pPr>
            <a:r>
              <a:rPr b="0" i="0" lang="en-US" sz="2500" u="none" cap="none" strike="noStrike">
                <a:solidFill>
                  <a:srgbClr val="44546A"/>
                </a:solidFill>
                <a:latin typeface="Tenor Sans"/>
                <a:ea typeface="Tenor Sans"/>
                <a:cs typeface="Tenor Sans"/>
                <a:sym typeface="Tenor Sans"/>
              </a:rPr>
              <a:t>Direct, nurse-led healthcare services</a:t>
            </a:r>
            <a:endParaRPr b="0" i="0" sz="2100" u="none" cap="none" strike="noStrike">
              <a:solidFill>
                <a:srgbClr val="44546A"/>
              </a:solidFill>
              <a:latin typeface="Tenor Sans"/>
              <a:ea typeface="Tenor Sans"/>
              <a:cs typeface="Tenor Sans"/>
              <a:sym typeface="Tenor Sans"/>
            </a:endParaRPr>
          </a:p>
        </p:txBody>
      </p:sp>
      <p:sp>
        <p:nvSpPr>
          <p:cNvPr id="293" name="Google Shape;293;g1fbdc86e461_9_89"/>
          <p:cNvSpPr txBox="1"/>
          <p:nvPr/>
        </p:nvSpPr>
        <p:spPr>
          <a:xfrm>
            <a:off x="7063749" y="3798600"/>
            <a:ext cx="2982800" cy="143600"/>
          </a:xfrm>
          <a:prstGeom prst="rect">
            <a:avLst/>
          </a:prstGeom>
          <a:noFill/>
          <a:ln>
            <a:noFill/>
          </a:ln>
        </p:spPr>
        <p:txBody>
          <a:bodyPr anchorCtr="0" anchor="t" bIns="0" lIns="0" spcFirstLastPara="1" rIns="0" wrap="square" tIns="0">
            <a:spAutoFit/>
          </a:bodyPr>
          <a:lstStyle/>
          <a:p>
            <a:pPr indent="0" lvl="0" marL="609600" marR="0" rtl="0" algn="l">
              <a:lnSpc>
                <a:spcPct val="14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294" name="Google Shape;294;g1fbdc86e461_9_89"/>
          <p:cNvSpPr txBox="1"/>
          <p:nvPr/>
        </p:nvSpPr>
        <p:spPr>
          <a:xfrm>
            <a:off x="7391000" y="3861333"/>
            <a:ext cx="3067800" cy="677200"/>
          </a:xfrm>
          <a:prstGeom prst="rect">
            <a:avLst/>
          </a:prstGeom>
          <a:noFill/>
          <a:ln>
            <a:noFill/>
          </a:ln>
        </p:spPr>
        <p:txBody>
          <a:bodyPr anchorCtr="0" anchor="t" bIns="60950" lIns="60950" spcFirstLastPara="1" rIns="60950" wrap="square" tIns="6095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ssistant"/>
              <a:ea typeface="Assistant"/>
              <a:cs typeface="Assistant"/>
              <a:sym typeface="Assistant"/>
            </a:endParaRPr>
          </a:p>
        </p:txBody>
      </p:sp>
      <p:pic>
        <p:nvPicPr>
          <p:cNvPr id="295" name="Google Shape;295;g1fbdc86e461_9_89"/>
          <p:cNvPicPr preferRelativeResize="0"/>
          <p:nvPr/>
        </p:nvPicPr>
        <p:blipFill rotWithShape="1">
          <a:blip r:embed="rId3">
            <a:alphaModFix/>
          </a:blip>
          <a:srcRect b="0" l="0" r="0" t="0"/>
          <a:stretch/>
        </p:blipFill>
        <p:spPr>
          <a:xfrm>
            <a:off x="9980591" y="5988017"/>
            <a:ext cx="2063134" cy="842250"/>
          </a:xfrm>
          <a:prstGeom prst="rect">
            <a:avLst/>
          </a:prstGeom>
          <a:noFill/>
          <a:ln>
            <a:noFill/>
          </a:ln>
        </p:spPr>
      </p:pic>
      <p:sp>
        <p:nvSpPr>
          <p:cNvPr id="296" name="Google Shape;296;g1fbdc86e461_9_89"/>
          <p:cNvSpPr txBox="1"/>
          <p:nvPr/>
        </p:nvSpPr>
        <p:spPr>
          <a:xfrm>
            <a:off x="2874117" y="1449713"/>
            <a:ext cx="6215100" cy="138600"/>
          </a:xfrm>
          <a:prstGeom prst="rect">
            <a:avLst/>
          </a:prstGeom>
          <a:solidFill>
            <a:srgbClr val="B4E3EF"/>
          </a:solid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297" name="Google Shape;297;g1fbdc86e461_9_89"/>
          <p:cNvPicPr preferRelativeResize="0"/>
          <p:nvPr/>
        </p:nvPicPr>
        <p:blipFill rotWithShape="1">
          <a:blip r:embed="rId4">
            <a:alphaModFix/>
          </a:blip>
          <a:srcRect b="0" l="0" r="0" t="0"/>
          <a:stretch/>
        </p:blipFill>
        <p:spPr>
          <a:xfrm>
            <a:off x="75450" y="5960300"/>
            <a:ext cx="2148275" cy="897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206c68b315e_2_3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30" name="Google Shape;630;g206c68b315e_2_312"/>
          <p:cNvSpPr txBox="1"/>
          <p:nvPr/>
        </p:nvSpPr>
        <p:spPr>
          <a:xfrm>
            <a:off x="904200" y="706425"/>
            <a:ext cx="10383600" cy="2674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Section 3: Best Practices and Proposed Actions</a:t>
            </a:r>
            <a:endParaRPr b="1" i="0" sz="4000" u="none" cap="none" strike="noStrike">
              <a:solidFill>
                <a:schemeClr val="dk1"/>
              </a:solidFill>
              <a:latin typeface="Calibri"/>
              <a:ea typeface="Calibri"/>
              <a:cs typeface="Calibri"/>
              <a:sym typeface="Calibri"/>
            </a:endParaRPr>
          </a:p>
        </p:txBody>
      </p:sp>
      <p:sp>
        <p:nvSpPr>
          <p:cNvPr id="631" name="Google Shape;631;g206c68b315e_2_312"/>
          <p:cNvSpPr/>
          <p:nvPr/>
        </p:nvSpPr>
        <p:spPr>
          <a:xfrm flipH="1" rot="10800000">
            <a:off x="0" y="6400672"/>
            <a:ext cx="12192000" cy="456900"/>
          </a:xfrm>
          <a:prstGeom prst="rect">
            <a:avLst/>
          </a:prstGeom>
          <a:gradFill>
            <a:gsLst>
              <a:gs pos="0">
                <a:schemeClr val="accent1"/>
              </a:gs>
              <a:gs pos="90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ogo&#10;&#10;Description automatically generated" id="632" name="Google Shape;632;g206c68b315e_2_312"/>
          <p:cNvPicPr preferRelativeResize="0"/>
          <p:nvPr/>
        </p:nvPicPr>
        <p:blipFill rotWithShape="1">
          <a:blip r:embed="rId3">
            <a:alphaModFix/>
          </a:blip>
          <a:srcRect b="0" l="0" r="0" t="0"/>
          <a:stretch/>
        </p:blipFill>
        <p:spPr>
          <a:xfrm>
            <a:off x="4692272" y="5773454"/>
            <a:ext cx="1367071" cy="582891"/>
          </a:xfrm>
          <a:prstGeom prst="rect">
            <a:avLst/>
          </a:prstGeom>
          <a:noFill/>
          <a:ln>
            <a:noFill/>
          </a:ln>
        </p:spPr>
      </p:pic>
      <p:pic>
        <p:nvPicPr>
          <p:cNvPr descr="A picture containing text&#10;&#10;Description automatically generated" id="633" name="Google Shape;633;g206c68b315e_2_312"/>
          <p:cNvPicPr preferRelativeResize="0"/>
          <p:nvPr/>
        </p:nvPicPr>
        <p:blipFill rotWithShape="1">
          <a:blip r:embed="rId4">
            <a:alphaModFix/>
          </a:blip>
          <a:srcRect b="0" l="0" r="0" t="0"/>
          <a:stretch/>
        </p:blipFill>
        <p:spPr>
          <a:xfrm>
            <a:off x="6193958" y="5708512"/>
            <a:ext cx="1305791" cy="6467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8" name="Shape 638"/>
        <p:cNvGrpSpPr/>
        <p:nvPr/>
      </p:nvGrpSpPr>
      <p:grpSpPr>
        <a:xfrm>
          <a:off x="0" y="0"/>
          <a:ext cx="0" cy="0"/>
          <a:chOff x="0" y="0"/>
          <a:chExt cx="0" cy="0"/>
        </a:xfrm>
      </p:grpSpPr>
      <p:sp>
        <p:nvSpPr>
          <p:cNvPr id="639" name="Google Shape;639;g206c68b315e_2_3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0" name="Google Shape;640;g206c68b315e_2_317"/>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1" name="Google Shape;641;g206c68b315e_2_317"/>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2" name="Google Shape;642;g206c68b315e_2_317"/>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3" name="Google Shape;643;g206c68b315e_2_317"/>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4" name="Google Shape;644;g206c68b315e_2_317"/>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Designing CHW Interventions: The Abbreviated Process</a:t>
            </a:r>
            <a:endParaRPr b="0" i="0" sz="4000" u="none" cap="none" strike="noStrike">
              <a:solidFill>
                <a:srgbClr val="FFFFFF"/>
              </a:solidFill>
              <a:latin typeface="Calibri"/>
              <a:ea typeface="Calibri"/>
              <a:cs typeface="Calibri"/>
              <a:sym typeface="Calibri"/>
            </a:endParaRPr>
          </a:p>
        </p:txBody>
      </p:sp>
      <p:sp>
        <p:nvSpPr>
          <p:cNvPr id="645" name="Google Shape;645;g206c68b315e_2_317"/>
          <p:cNvSpPr/>
          <p:nvPr/>
        </p:nvSpPr>
        <p:spPr>
          <a:xfrm>
            <a:off x="1060450" y="3111500"/>
            <a:ext cx="4152900" cy="2527300"/>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Claim:</a:t>
            </a:r>
            <a:r>
              <a:rPr b="0" i="0" lang="en-US" sz="1800" u="none" cap="none" strike="noStrike">
                <a:solidFill>
                  <a:schemeClr val="dk1"/>
                </a:solidFill>
                <a:latin typeface="Calibri"/>
                <a:ea typeface="Calibri"/>
                <a:cs typeface="Calibri"/>
                <a:sym typeface="Calibri"/>
              </a:rPr>
              <a:t> Appropriate use of scientific design and evaluation principles allows responsible design of CHW intervention efforts in a manner that is maximally transparent and facilitates both interdisciplinary exchange and institutional control.</a:t>
            </a:r>
            <a:endParaRPr b="0" i="0" sz="1400" u="none" cap="none" strike="noStrike">
              <a:solidFill>
                <a:srgbClr val="000000"/>
              </a:solidFill>
              <a:latin typeface="Arial"/>
              <a:ea typeface="Arial"/>
              <a:cs typeface="Arial"/>
              <a:sym typeface="Arial"/>
            </a:endParaRPr>
          </a:p>
        </p:txBody>
      </p:sp>
      <p:sp>
        <p:nvSpPr>
          <p:cNvPr id="646" name="Google Shape;646;g206c68b315e_2_317"/>
          <p:cNvSpPr/>
          <p:nvPr/>
        </p:nvSpPr>
        <p:spPr>
          <a:xfrm>
            <a:off x="6483349" y="3111500"/>
            <a:ext cx="4445000" cy="2578100"/>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Claim: </a:t>
            </a:r>
            <a:r>
              <a:rPr b="0" i="0" lang="en-US" sz="1800" u="none" cap="none" strike="noStrike">
                <a:solidFill>
                  <a:schemeClr val="dk1"/>
                </a:solidFill>
                <a:latin typeface="Calibri"/>
                <a:ea typeface="Calibri"/>
                <a:cs typeface="Calibri"/>
                <a:sym typeface="Calibri"/>
              </a:rPr>
              <a:t>The use of scientific design and evaluation principles provides the data, analysis and processes which can more easily facilitate and maximize external funding yield. These also provide a platform for stakeholder engagement and feedback collection/analysis.</a:t>
            </a:r>
            <a:endParaRPr b="0" i="0" sz="1400" u="none" cap="none" strike="noStrike">
              <a:solidFill>
                <a:srgbClr val="000000"/>
              </a:solidFill>
              <a:latin typeface="Arial"/>
              <a:ea typeface="Arial"/>
              <a:cs typeface="Arial"/>
              <a:sym typeface="Arial"/>
            </a:endParaRPr>
          </a:p>
        </p:txBody>
      </p:sp>
      <p:sp>
        <p:nvSpPr>
          <p:cNvPr id="647" name="Google Shape;647;g206c68b315e_2_317"/>
          <p:cNvSpPr txBox="1"/>
          <p:nvPr/>
        </p:nvSpPr>
        <p:spPr>
          <a:xfrm>
            <a:off x="1022350" y="1968500"/>
            <a:ext cx="4229100" cy="138499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Scientific Program Design and Evaluation</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sp>
        <p:nvSpPr>
          <p:cNvPr id="648" name="Google Shape;648;g206c68b315e_2_317"/>
          <p:cNvSpPr txBox="1"/>
          <p:nvPr/>
        </p:nvSpPr>
        <p:spPr>
          <a:xfrm>
            <a:off x="6051549" y="1968499"/>
            <a:ext cx="5137150" cy="138499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Funding and Stakeholder Engagement</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pic>
        <p:nvPicPr>
          <p:cNvPr descr="Logo&#10;&#10;Description automatically generated" id="649" name="Google Shape;649;g206c68b315e_2_317"/>
          <p:cNvPicPr preferRelativeResize="0"/>
          <p:nvPr/>
        </p:nvPicPr>
        <p:blipFill rotWithShape="1">
          <a:blip r:embed="rId3">
            <a:alphaModFix/>
          </a:blip>
          <a:srcRect b="0" l="0" r="0" t="0"/>
          <a:stretch/>
        </p:blipFill>
        <p:spPr>
          <a:xfrm>
            <a:off x="276092" y="6164272"/>
            <a:ext cx="1367071" cy="582891"/>
          </a:xfrm>
          <a:prstGeom prst="rect">
            <a:avLst/>
          </a:prstGeom>
          <a:noFill/>
          <a:ln>
            <a:noFill/>
          </a:ln>
        </p:spPr>
      </p:pic>
      <p:pic>
        <p:nvPicPr>
          <p:cNvPr descr="A picture containing text&#10;&#10;Description automatically generated" id="650" name="Google Shape;650;g206c68b315e_2_317"/>
          <p:cNvPicPr preferRelativeResize="0"/>
          <p:nvPr/>
        </p:nvPicPr>
        <p:blipFill rotWithShape="1">
          <a:blip r:embed="rId4">
            <a:alphaModFix/>
          </a:blip>
          <a:srcRect b="0" l="0" r="0" t="0"/>
          <a:stretch/>
        </p:blipFill>
        <p:spPr>
          <a:xfrm>
            <a:off x="1777778" y="6099330"/>
            <a:ext cx="1305791" cy="6467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5" name="Shape 655"/>
        <p:cNvGrpSpPr/>
        <p:nvPr/>
      </p:nvGrpSpPr>
      <p:grpSpPr>
        <a:xfrm>
          <a:off x="0" y="0"/>
          <a:ext cx="0" cy="0"/>
          <a:chOff x="0" y="0"/>
          <a:chExt cx="0" cy="0"/>
        </a:xfrm>
      </p:grpSpPr>
      <p:sp>
        <p:nvSpPr>
          <p:cNvPr id="656" name="Google Shape;656;g206c68b315e_2_3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7" name="Google Shape;657;g206c68b315e_2_333"/>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8" name="Google Shape;658;g206c68b315e_2_333"/>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9" name="Google Shape;659;g206c68b315e_2_333"/>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0" name="Google Shape;660;g206c68b315e_2_333"/>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1" name="Google Shape;661;g206c68b315e_2_333"/>
          <p:cNvSpPr txBox="1"/>
          <p:nvPr>
            <p:ph idx="12" type="sldNum"/>
          </p:nvPr>
        </p:nvSpPr>
        <p:spPr>
          <a:xfrm>
            <a:off x="11704320" y="6455431"/>
            <a:ext cx="44591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662" name="Google Shape;662;g206c68b315e_2_333"/>
          <p:cNvSpPr/>
          <p:nvPr/>
        </p:nvSpPr>
        <p:spPr>
          <a:xfrm>
            <a:off x="394342" y="2305953"/>
            <a:ext cx="6767215" cy="4425209"/>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Is there a Breast Cancer Disparity in your population?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The following investigations may be performed: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Medical record review.</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Community interviews and focus-groups.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Query of local physicians and/or public health experts.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Interview of local community members.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 query of external funding sources or potential collaborators should be performed.</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Results should be analyzed, and data/analyses made available to stakeholders as appropriate </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663" name="Google Shape;663;g206c68b315e_2_333"/>
          <p:cNvSpPr txBox="1"/>
          <p:nvPr/>
        </p:nvSpPr>
        <p:spPr>
          <a:xfrm>
            <a:off x="1453300" y="1778966"/>
            <a:ext cx="45248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Step 1: Survey/Surveillance</a:t>
            </a:r>
            <a:endParaRPr b="1" i="0" sz="2800" u="none" cap="none" strike="noStrike">
              <a:solidFill>
                <a:schemeClr val="dk1"/>
              </a:solidFill>
              <a:latin typeface="Calibri"/>
              <a:ea typeface="Calibri"/>
              <a:cs typeface="Calibri"/>
              <a:sym typeface="Calibri"/>
            </a:endParaRPr>
          </a:p>
        </p:txBody>
      </p:sp>
      <p:sp>
        <p:nvSpPr>
          <p:cNvPr id="664" name="Google Shape;664;g206c68b315e_2_333"/>
          <p:cNvSpPr/>
          <p:nvPr/>
        </p:nvSpPr>
        <p:spPr>
          <a:xfrm>
            <a:off x="7708900" y="2144205"/>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Analysis:</a:t>
            </a:r>
            <a:endParaRPr b="1" i="0" sz="1800" u="none" cap="none" strike="noStrike">
              <a:solidFill>
                <a:srgbClr val="000000"/>
              </a:solidFill>
              <a:latin typeface="Calibri"/>
              <a:ea typeface="Calibri"/>
              <a:cs typeface="Calibri"/>
              <a:sym typeface="Calibri"/>
            </a:endParaRPr>
          </a:p>
        </p:txBody>
      </p:sp>
      <p:sp>
        <p:nvSpPr>
          <p:cNvPr id="665" name="Google Shape;665;g206c68b315e_2_333"/>
          <p:cNvSpPr txBox="1"/>
          <p:nvPr/>
        </p:nvSpPr>
        <p:spPr>
          <a:xfrm>
            <a:off x="7525732" y="2718062"/>
            <a:ext cx="4273484" cy="34163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Based on the unique needs of your community research should be completed to analyze the presence of Breast Cancer disparities in your community.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impact of interventions cannot be maximized without an appropriate understanding of the presence of the disparity and the opinion of community members/stakeholders.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Applicability of local IRB approval should be prioritized.</a:t>
            </a:r>
            <a:endParaRPr b="0" i="0" sz="1400" u="none" cap="none" strike="noStrike">
              <a:solidFill>
                <a:srgbClr val="000000"/>
              </a:solidFill>
              <a:latin typeface="Arial"/>
              <a:ea typeface="Arial"/>
              <a:cs typeface="Arial"/>
              <a:sym typeface="Arial"/>
            </a:endParaRPr>
          </a:p>
        </p:txBody>
      </p:sp>
      <p:sp>
        <p:nvSpPr>
          <p:cNvPr id="666" name="Google Shape;666;g206c68b315e_2_333"/>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Designing CHW Interventions: The Abbreviated Process</a:t>
            </a:r>
            <a:endParaRPr b="0" i="0" sz="4000" u="none" cap="none" strike="noStrike">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1" name="Shape 671"/>
        <p:cNvGrpSpPr/>
        <p:nvPr/>
      </p:nvGrpSpPr>
      <p:grpSpPr>
        <a:xfrm>
          <a:off x="0" y="0"/>
          <a:ext cx="0" cy="0"/>
          <a:chOff x="0" y="0"/>
          <a:chExt cx="0" cy="0"/>
        </a:xfrm>
      </p:grpSpPr>
      <p:sp>
        <p:nvSpPr>
          <p:cNvPr id="672" name="Google Shape;672;g206c68b315e_2_34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3" name="Google Shape;673;g206c68b315e_2_348"/>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4" name="Google Shape;674;g206c68b315e_2_348"/>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5" name="Google Shape;675;g206c68b315e_2_348"/>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6" name="Google Shape;676;g206c68b315e_2_348"/>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7" name="Google Shape;677;g206c68b315e_2_348"/>
          <p:cNvSpPr txBox="1"/>
          <p:nvPr>
            <p:ph idx="12" type="sldNum"/>
          </p:nvPr>
        </p:nvSpPr>
        <p:spPr>
          <a:xfrm>
            <a:off x="11704320" y="6455431"/>
            <a:ext cx="44591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678" name="Google Shape;678;g206c68b315e_2_348"/>
          <p:cNvSpPr/>
          <p:nvPr/>
        </p:nvSpPr>
        <p:spPr>
          <a:xfrm>
            <a:off x="402625" y="2388779"/>
            <a:ext cx="6990845" cy="4334101"/>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Based on the results of your initial survey and analysis, program design efforts can now be initiated: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 literature review should be performed to investigate similar interventions that have been by similar health centers.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 single individual should be assigned as responsible for program design.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Interdisciplinary input by different levels of staff and community members should be encouraged.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availability of external funding sources should be considered when designing an intervention.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Final approval should include local and institutional stakeholders</a:t>
            </a:r>
            <a:endParaRPr b="0" i="0" sz="1400" u="none" cap="none" strike="noStrike">
              <a:solidFill>
                <a:srgbClr val="000000"/>
              </a:solidFill>
              <a:latin typeface="Arial"/>
              <a:ea typeface="Arial"/>
              <a:cs typeface="Arial"/>
              <a:sym typeface="Arial"/>
            </a:endParaRPr>
          </a:p>
        </p:txBody>
      </p:sp>
      <p:sp>
        <p:nvSpPr>
          <p:cNvPr id="679" name="Google Shape;679;g206c68b315e_2_348"/>
          <p:cNvSpPr txBox="1"/>
          <p:nvPr/>
        </p:nvSpPr>
        <p:spPr>
          <a:xfrm>
            <a:off x="1635517" y="1861792"/>
            <a:ext cx="45248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Step 2: Design Intervention</a:t>
            </a:r>
            <a:endParaRPr b="1" i="0" sz="2800" u="none" cap="none" strike="noStrike">
              <a:solidFill>
                <a:schemeClr val="dk1"/>
              </a:solidFill>
              <a:latin typeface="Calibri"/>
              <a:ea typeface="Calibri"/>
              <a:cs typeface="Calibri"/>
              <a:sym typeface="Calibri"/>
            </a:endParaRPr>
          </a:p>
        </p:txBody>
      </p:sp>
      <p:sp>
        <p:nvSpPr>
          <p:cNvPr id="680" name="Google Shape;680;g206c68b315e_2_348"/>
          <p:cNvSpPr/>
          <p:nvPr/>
        </p:nvSpPr>
        <p:spPr>
          <a:xfrm>
            <a:off x="7708900" y="2144205"/>
            <a:ext cx="1803400" cy="495300"/>
          </a:xfrm>
          <a:prstGeom prst="rect">
            <a:avLst/>
          </a:prstGeom>
          <a:solidFill>
            <a:srgbClr val="D8E2F3"/>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Analysis:</a:t>
            </a:r>
            <a:endParaRPr b="1" i="0" sz="1800" u="none" cap="none" strike="noStrike">
              <a:solidFill>
                <a:srgbClr val="000000"/>
              </a:solidFill>
              <a:latin typeface="Calibri"/>
              <a:ea typeface="Calibri"/>
              <a:cs typeface="Calibri"/>
              <a:sym typeface="Calibri"/>
            </a:endParaRPr>
          </a:p>
        </p:txBody>
      </p:sp>
      <p:sp>
        <p:nvSpPr>
          <p:cNvPr id="681" name="Google Shape;681;g206c68b315e_2_348"/>
          <p:cNvSpPr txBox="1"/>
          <p:nvPr/>
        </p:nvSpPr>
        <p:spPr>
          <a:xfrm>
            <a:off x="7525732" y="2817453"/>
            <a:ext cx="4273484" cy="20313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availability of external funding sources and potential collaborators and their respective needs should be performed.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Community focus groups are an appropriate method of engaging local community members.</a:t>
            </a:r>
            <a:endParaRPr b="0" i="0" sz="1400" u="none" cap="none" strike="noStrike">
              <a:solidFill>
                <a:srgbClr val="000000"/>
              </a:solidFill>
              <a:latin typeface="Arial"/>
              <a:ea typeface="Arial"/>
              <a:cs typeface="Arial"/>
              <a:sym typeface="Arial"/>
            </a:endParaRPr>
          </a:p>
        </p:txBody>
      </p:sp>
      <p:sp>
        <p:nvSpPr>
          <p:cNvPr id="682" name="Google Shape;682;g206c68b315e_2_348"/>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Designing CHW Interventions: The Abbreviated Process</a:t>
            </a:r>
            <a:endParaRPr b="0" i="0" sz="4000" u="none" cap="none" strike="noStrike">
              <a:solidFill>
                <a:srgbClr val="FFFFFF"/>
              </a:solidFill>
              <a:latin typeface="Calibri"/>
              <a:ea typeface="Calibri"/>
              <a:cs typeface="Calibri"/>
              <a:sym typeface="Calibri"/>
            </a:endParaRPr>
          </a:p>
        </p:txBody>
      </p:sp>
      <p:pic>
        <p:nvPicPr>
          <p:cNvPr descr="Logo&#10;&#10;Description automatically generated" id="683" name="Google Shape;683;g206c68b315e_2_348"/>
          <p:cNvPicPr preferRelativeResize="0"/>
          <p:nvPr/>
        </p:nvPicPr>
        <p:blipFill rotWithShape="1">
          <a:blip r:embed="rId3">
            <a:alphaModFix/>
          </a:blip>
          <a:srcRect b="0" l="0" r="0" t="0"/>
          <a:stretch/>
        </p:blipFill>
        <p:spPr>
          <a:xfrm>
            <a:off x="8691222" y="6015185"/>
            <a:ext cx="1367071" cy="582891"/>
          </a:xfrm>
          <a:prstGeom prst="rect">
            <a:avLst/>
          </a:prstGeom>
          <a:noFill/>
          <a:ln>
            <a:noFill/>
          </a:ln>
        </p:spPr>
      </p:pic>
      <p:pic>
        <p:nvPicPr>
          <p:cNvPr descr="A picture containing text&#10;&#10;Description automatically generated" id="684" name="Google Shape;684;g206c68b315e_2_348"/>
          <p:cNvPicPr preferRelativeResize="0"/>
          <p:nvPr/>
        </p:nvPicPr>
        <p:blipFill rotWithShape="1">
          <a:blip r:embed="rId4">
            <a:alphaModFix/>
          </a:blip>
          <a:srcRect b="0" l="0" r="0" t="0"/>
          <a:stretch/>
        </p:blipFill>
        <p:spPr>
          <a:xfrm>
            <a:off x="10192908" y="5950243"/>
            <a:ext cx="1305791" cy="6467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9" name="Shape 689"/>
        <p:cNvGrpSpPr/>
        <p:nvPr/>
      </p:nvGrpSpPr>
      <p:grpSpPr>
        <a:xfrm>
          <a:off x="0" y="0"/>
          <a:ext cx="0" cy="0"/>
          <a:chOff x="0" y="0"/>
          <a:chExt cx="0" cy="0"/>
        </a:xfrm>
      </p:grpSpPr>
      <p:sp>
        <p:nvSpPr>
          <p:cNvPr id="690" name="Google Shape;690;g206c68b315e_2_36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1" name="Google Shape;691;g206c68b315e_2_365"/>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2" name="Google Shape;692;g206c68b315e_2_365"/>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3" name="Google Shape;693;g206c68b315e_2_365"/>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4" name="Google Shape;694;g206c68b315e_2_365"/>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5" name="Google Shape;695;g206c68b315e_2_365"/>
          <p:cNvSpPr/>
          <p:nvPr/>
        </p:nvSpPr>
        <p:spPr>
          <a:xfrm>
            <a:off x="1959755" y="2239692"/>
            <a:ext cx="6990845" cy="4334101"/>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Based on your program design, a pilot program may be appropriate. This facilitates the following benefits.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Low initial cost of intervention.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Preceding data collection/analysis can facilitate application for external funding and collaborator recruitment.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Providing initial data to stakeholders can increase trust within the receiving community.</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Preceding results are utilized in program review, amendment and final implementation.</a:t>
            </a:r>
            <a:endParaRPr b="0" i="0" sz="1400" u="none" cap="none" strike="noStrike">
              <a:solidFill>
                <a:srgbClr val="000000"/>
              </a:solidFill>
              <a:latin typeface="Arial"/>
              <a:ea typeface="Arial"/>
              <a:cs typeface="Arial"/>
              <a:sym typeface="Arial"/>
            </a:endParaRPr>
          </a:p>
        </p:txBody>
      </p:sp>
      <p:sp>
        <p:nvSpPr>
          <p:cNvPr id="696" name="Google Shape;696;g206c68b315e_2_365"/>
          <p:cNvSpPr txBox="1"/>
          <p:nvPr/>
        </p:nvSpPr>
        <p:spPr>
          <a:xfrm>
            <a:off x="3109821" y="1679575"/>
            <a:ext cx="45248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Step 3: Pilot and Analysis</a:t>
            </a:r>
            <a:endParaRPr b="1" i="0" sz="2800" u="none" cap="none" strike="noStrike">
              <a:solidFill>
                <a:schemeClr val="dk1"/>
              </a:solidFill>
              <a:latin typeface="Calibri"/>
              <a:ea typeface="Calibri"/>
              <a:cs typeface="Calibri"/>
              <a:sym typeface="Calibri"/>
            </a:endParaRPr>
          </a:p>
        </p:txBody>
      </p:sp>
      <p:sp>
        <p:nvSpPr>
          <p:cNvPr id="697" name="Google Shape;697;g206c68b315e_2_365"/>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Designing CHW Interventions: The Abbreviated Process</a:t>
            </a:r>
            <a:endParaRPr b="0" i="0" sz="4000" u="none" cap="none" strike="noStrike">
              <a:solidFill>
                <a:srgbClr val="FFFFFF"/>
              </a:solidFill>
              <a:latin typeface="Calibri"/>
              <a:ea typeface="Calibri"/>
              <a:cs typeface="Calibri"/>
              <a:sym typeface="Calibri"/>
            </a:endParaRPr>
          </a:p>
        </p:txBody>
      </p:sp>
      <p:pic>
        <p:nvPicPr>
          <p:cNvPr descr="Logo&#10;&#10;Description automatically generated" id="698" name="Google Shape;698;g206c68b315e_2_365"/>
          <p:cNvPicPr preferRelativeResize="0"/>
          <p:nvPr/>
        </p:nvPicPr>
        <p:blipFill rotWithShape="1">
          <a:blip r:embed="rId3">
            <a:alphaModFix/>
          </a:blip>
          <a:srcRect b="0" l="0" r="0" t="0"/>
          <a:stretch/>
        </p:blipFill>
        <p:spPr>
          <a:xfrm>
            <a:off x="9337266" y="6147707"/>
            <a:ext cx="1367071" cy="582891"/>
          </a:xfrm>
          <a:prstGeom prst="rect">
            <a:avLst/>
          </a:prstGeom>
          <a:noFill/>
          <a:ln>
            <a:noFill/>
          </a:ln>
        </p:spPr>
      </p:pic>
      <p:pic>
        <p:nvPicPr>
          <p:cNvPr descr="A picture containing text&#10;&#10;Description automatically generated" id="699" name="Google Shape;699;g206c68b315e_2_365"/>
          <p:cNvPicPr preferRelativeResize="0"/>
          <p:nvPr/>
        </p:nvPicPr>
        <p:blipFill rotWithShape="1">
          <a:blip r:embed="rId4">
            <a:alphaModFix/>
          </a:blip>
          <a:srcRect b="0" l="0" r="0" t="0"/>
          <a:stretch/>
        </p:blipFill>
        <p:spPr>
          <a:xfrm>
            <a:off x="10838952" y="6082765"/>
            <a:ext cx="1305791" cy="6467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4" name="Shape 704"/>
        <p:cNvGrpSpPr/>
        <p:nvPr/>
      </p:nvGrpSpPr>
      <p:grpSpPr>
        <a:xfrm>
          <a:off x="0" y="0"/>
          <a:ext cx="0" cy="0"/>
          <a:chOff x="0" y="0"/>
          <a:chExt cx="0" cy="0"/>
        </a:xfrm>
      </p:grpSpPr>
      <p:sp>
        <p:nvSpPr>
          <p:cNvPr id="705" name="Google Shape;705;g206c68b315e_2_37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6" name="Google Shape;706;g206c68b315e_2_379"/>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7" name="Google Shape;707;g206c68b315e_2_379"/>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8" name="Google Shape;708;g206c68b315e_2_379"/>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09" name="Google Shape;709;g206c68b315e_2_379"/>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0" name="Google Shape;710;g206c68b315e_2_379"/>
          <p:cNvSpPr/>
          <p:nvPr/>
        </p:nvSpPr>
        <p:spPr>
          <a:xfrm>
            <a:off x="717363" y="2198280"/>
            <a:ext cx="10900236" cy="4358948"/>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After implementation program surveillance efforts should be performed on regular intervals. The following questions should be addressed: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How has the program impacted Breast Cancer outcome measures (screening, diagnosis, treatment, outcome)?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How has the program impacted community awareness of Breast Cancer screening, treatment and prevention?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How have CHW skills been facilitated, improved and maintained?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How has the program facilitated external funding and collaboration?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Program surveillance efforts may be instrumental in securing additional funding and collaboration, as well as maintaining trust and awareness within the receiving community.</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Calibri"/>
              <a:ea typeface="Calibri"/>
              <a:cs typeface="Calibri"/>
              <a:sym typeface="Calibri"/>
            </a:endParaRPr>
          </a:p>
        </p:txBody>
      </p:sp>
      <p:sp>
        <p:nvSpPr>
          <p:cNvPr id="711" name="Google Shape;711;g206c68b315e_2_379"/>
          <p:cNvSpPr txBox="1"/>
          <p:nvPr/>
        </p:nvSpPr>
        <p:spPr>
          <a:xfrm>
            <a:off x="587405" y="294538"/>
            <a:ext cx="10680145" cy="103366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rgbClr val="FFFFFF"/>
              </a:buClr>
              <a:buSzPct val="100000"/>
              <a:buFont typeface="Calibri"/>
              <a:buNone/>
            </a:pPr>
            <a:r>
              <a:rPr b="1" i="0" lang="en-US" sz="4000" u="none" cap="none" strike="noStrike">
                <a:solidFill>
                  <a:srgbClr val="FFFFFF"/>
                </a:solidFill>
                <a:latin typeface="Calibri"/>
                <a:ea typeface="Calibri"/>
                <a:cs typeface="Calibri"/>
                <a:sym typeface="Calibri"/>
              </a:rPr>
              <a:t>Designing CHW Interventions: The Abbreviated Process</a:t>
            </a:r>
            <a:endParaRPr b="0" i="0" sz="4000" u="none" cap="none" strike="noStrike">
              <a:solidFill>
                <a:srgbClr val="FFFFFF"/>
              </a:solidFill>
              <a:latin typeface="Calibri"/>
              <a:ea typeface="Calibri"/>
              <a:cs typeface="Calibri"/>
              <a:sym typeface="Calibri"/>
            </a:endParaRPr>
          </a:p>
        </p:txBody>
      </p:sp>
      <p:sp>
        <p:nvSpPr>
          <p:cNvPr id="712" name="Google Shape;712;g206c68b315e_2_379"/>
          <p:cNvSpPr txBox="1"/>
          <p:nvPr/>
        </p:nvSpPr>
        <p:spPr>
          <a:xfrm>
            <a:off x="3540517" y="1679575"/>
            <a:ext cx="45248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Step 4: Program Surveillance</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7" name="Shape 717"/>
        <p:cNvGrpSpPr/>
        <p:nvPr/>
      </p:nvGrpSpPr>
      <p:grpSpPr>
        <a:xfrm>
          <a:off x="0" y="0"/>
          <a:ext cx="0" cy="0"/>
          <a:chOff x="0" y="0"/>
          <a:chExt cx="0" cy="0"/>
        </a:xfrm>
      </p:grpSpPr>
      <p:sp>
        <p:nvSpPr>
          <p:cNvPr id="718" name="Google Shape;718;g206c68b315e_2_39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9" name="Google Shape;719;g206c68b315e_2_391"/>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0" name="Google Shape;720;g206c68b315e_2_391"/>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1" name="Google Shape;721;g206c68b315e_2_391"/>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2" name="Google Shape;722;g206c68b315e_2_391"/>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3" name="Google Shape;723;g206c68b315e_2_391"/>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Final Thoughts on CHWs:</a:t>
            </a:r>
            <a:endParaRPr/>
          </a:p>
        </p:txBody>
      </p:sp>
      <p:sp>
        <p:nvSpPr>
          <p:cNvPr id="724" name="Google Shape;724;g206c68b315e_2_391"/>
          <p:cNvSpPr txBox="1"/>
          <p:nvPr>
            <p:ph idx="12" type="sldNum"/>
          </p:nvPr>
        </p:nvSpPr>
        <p:spPr>
          <a:xfrm>
            <a:off x="11704320" y="6455431"/>
            <a:ext cx="44591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
        <p:nvSpPr>
          <p:cNvPr id="725" name="Google Shape;725;g206c68b315e_2_391"/>
          <p:cNvSpPr txBox="1"/>
          <p:nvPr/>
        </p:nvSpPr>
        <p:spPr>
          <a:xfrm>
            <a:off x="5768528" y="2783503"/>
            <a:ext cx="56047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6" name="Google Shape;726;g206c68b315e_2_391"/>
          <p:cNvSpPr/>
          <p:nvPr/>
        </p:nvSpPr>
        <p:spPr>
          <a:xfrm>
            <a:off x="1060450" y="3111500"/>
            <a:ext cx="4152900" cy="2527300"/>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Claim:</a:t>
            </a:r>
            <a:r>
              <a:rPr b="0" i="0" lang="en-US" sz="1800" u="none" cap="none" strike="noStrike">
                <a:solidFill>
                  <a:schemeClr val="dk1"/>
                </a:solidFill>
                <a:latin typeface="Calibri"/>
                <a:ea typeface="Calibri"/>
                <a:cs typeface="Calibri"/>
                <a:sym typeface="Calibri"/>
              </a:rPr>
              <a:t> CHWs should be recruited from your community. They represent investments in your community's human capital.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CHWs also can serve as vessels for better interdisciplinary staff collaboration</a:t>
            </a:r>
            <a:endParaRPr b="0" i="0" sz="1400" u="none" cap="none" strike="noStrike">
              <a:solidFill>
                <a:srgbClr val="000000"/>
              </a:solidFill>
              <a:latin typeface="Arial"/>
              <a:ea typeface="Arial"/>
              <a:cs typeface="Arial"/>
              <a:sym typeface="Arial"/>
            </a:endParaRPr>
          </a:p>
        </p:txBody>
      </p:sp>
      <p:sp>
        <p:nvSpPr>
          <p:cNvPr id="727" name="Google Shape;727;g206c68b315e_2_391"/>
          <p:cNvSpPr/>
          <p:nvPr/>
        </p:nvSpPr>
        <p:spPr>
          <a:xfrm>
            <a:off x="6483349" y="3111500"/>
            <a:ext cx="4445000" cy="2578100"/>
          </a:xfrm>
          <a:prstGeom prst="roundRect">
            <a:avLst>
              <a:gd fmla="val 16667" name="adj"/>
            </a:avLst>
          </a:prstGeom>
          <a:solidFill>
            <a:schemeClr val="lt1"/>
          </a:solid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Claim: </a:t>
            </a:r>
            <a:r>
              <a:rPr b="0" i="0" lang="en-US" sz="1800" u="none" cap="none" strike="noStrike">
                <a:solidFill>
                  <a:schemeClr val="dk1"/>
                </a:solidFill>
                <a:latin typeface="Calibri"/>
                <a:ea typeface="Calibri"/>
                <a:cs typeface="Calibri"/>
                <a:sym typeface="Calibri"/>
              </a:rPr>
              <a:t>Funding for CHWs can often be difficult and complicated. Although their efforts are typically non-reimbursable FQHS's which use CHWs report higher levels of job satisfaction and lower burnout among clinical and administrative staff members.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8" name="Google Shape;728;g206c68b315e_2_391"/>
          <p:cNvSpPr txBox="1"/>
          <p:nvPr/>
        </p:nvSpPr>
        <p:spPr>
          <a:xfrm>
            <a:off x="1038915" y="1968500"/>
            <a:ext cx="4212535" cy="138499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Investment in Your Community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sp>
        <p:nvSpPr>
          <p:cNvPr id="729" name="Google Shape;729;g206c68b315e_2_391"/>
          <p:cNvSpPr txBox="1"/>
          <p:nvPr/>
        </p:nvSpPr>
        <p:spPr>
          <a:xfrm>
            <a:off x="6051549" y="1968499"/>
            <a:ext cx="5137150" cy="138499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 Maintaining and improving staff quality measures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pic>
        <p:nvPicPr>
          <p:cNvPr descr="Logo&#10;&#10;Description automatically generated" id="730" name="Google Shape;730;g206c68b315e_2_391"/>
          <p:cNvPicPr preferRelativeResize="0"/>
          <p:nvPr/>
        </p:nvPicPr>
        <p:blipFill rotWithShape="1">
          <a:blip r:embed="rId3">
            <a:alphaModFix/>
          </a:blip>
          <a:srcRect b="0" l="0" r="0" t="0"/>
          <a:stretch/>
        </p:blipFill>
        <p:spPr>
          <a:xfrm>
            <a:off x="4533353" y="6147707"/>
            <a:ext cx="1367071" cy="582891"/>
          </a:xfrm>
          <a:prstGeom prst="rect">
            <a:avLst/>
          </a:prstGeom>
          <a:noFill/>
          <a:ln>
            <a:noFill/>
          </a:ln>
        </p:spPr>
      </p:pic>
      <p:pic>
        <p:nvPicPr>
          <p:cNvPr descr="A picture containing text&#10;&#10;Description automatically generated" id="731" name="Google Shape;731;g206c68b315e_2_391"/>
          <p:cNvPicPr preferRelativeResize="0"/>
          <p:nvPr/>
        </p:nvPicPr>
        <p:blipFill rotWithShape="1">
          <a:blip r:embed="rId4">
            <a:alphaModFix/>
          </a:blip>
          <a:srcRect b="0" l="0" r="0" t="0"/>
          <a:stretch/>
        </p:blipFill>
        <p:spPr>
          <a:xfrm>
            <a:off x="6035039" y="6082765"/>
            <a:ext cx="1305791" cy="6467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6" name="Shape 736"/>
        <p:cNvGrpSpPr/>
        <p:nvPr/>
      </p:nvGrpSpPr>
      <p:grpSpPr>
        <a:xfrm>
          <a:off x="0" y="0"/>
          <a:ext cx="0" cy="0"/>
          <a:chOff x="0" y="0"/>
          <a:chExt cx="0" cy="0"/>
        </a:xfrm>
      </p:grpSpPr>
      <p:sp>
        <p:nvSpPr>
          <p:cNvPr id="737" name="Google Shape;737;g206c68b315e_2_40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8" name="Google Shape;738;g206c68b315e_2_409"/>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9" name="Google Shape;739;g206c68b315e_2_409"/>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0" name="Google Shape;740;g206c68b315e_2_409"/>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1" name="Google Shape;741;g206c68b315e_2_409"/>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2" name="Google Shape;742;g206c68b315e_2_409"/>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Contact us</a:t>
            </a:r>
            <a:endParaRPr/>
          </a:p>
        </p:txBody>
      </p:sp>
      <p:sp>
        <p:nvSpPr>
          <p:cNvPr id="743" name="Google Shape;743;g206c68b315e_2_409"/>
          <p:cNvSpPr txBox="1"/>
          <p:nvPr>
            <p:ph idx="12" type="sldNum"/>
          </p:nvPr>
        </p:nvSpPr>
        <p:spPr>
          <a:xfrm>
            <a:off x="11704320" y="6455431"/>
            <a:ext cx="44591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aphicFrame>
        <p:nvGraphicFramePr>
          <p:cNvPr id="744" name="Google Shape;744;g206c68b315e_2_409"/>
          <p:cNvGraphicFramePr/>
          <p:nvPr/>
        </p:nvGraphicFramePr>
        <p:xfrm>
          <a:off x="2502297" y="1950076"/>
          <a:ext cx="3000000" cy="3000000"/>
        </p:xfrm>
        <a:graphic>
          <a:graphicData uri="http://schemas.openxmlformats.org/drawingml/2006/table">
            <a:tbl>
              <a:tblPr>
                <a:noFill/>
                <a:tableStyleId>{045580A5-FE7D-42A1-B35B-44A52F89BA7E}</a:tableStyleId>
              </a:tblPr>
              <a:tblGrid>
                <a:gridCol w="3418050"/>
                <a:gridCol w="3769350"/>
              </a:tblGrid>
              <a:tr h="12304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3F3F3F"/>
                          </a:solidFill>
                          <a:latin typeface="Calibri"/>
                          <a:ea typeface="Calibri"/>
                          <a:cs typeface="Calibri"/>
                          <a:sym typeface="Calibri"/>
                        </a:rPr>
                        <a:t>Robert Burns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Program Director</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Bobburns@namgt.com</a:t>
                      </a:r>
                      <a:endParaRPr sz="1400" u="none" cap="none" strike="noStrike"/>
                    </a:p>
                  </a:txBody>
                  <a:tcPr marT="82275" marB="82275" marR="82275" marL="1582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3F3F3F"/>
                          </a:solidFill>
                          <a:latin typeface="Calibri"/>
                          <a:ea typeface="Calibri"/>
                          <a:cs typeface="Calibri"/>
                          <a:sym typeface="Calibri"/>
                        </a:rPr>
                        <a:t>Jose Leon, M.D.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Manager of Clinical Quality</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jose.leon@namgt.com</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latin typeface="Calibri"/>
                        <a:ea typeface="Calibri"/>
                        <a:cs typeface="Calibri"/>
                        <a:sym typeface="Calibri"/>
                      </a:endParaRPr>
                    </a:p>
                  </a:txBody>
                  <a:tcPr marT="82275" marB="82275" marR="82275" marL="1582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8332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3F3F3F"/>
                          </a:solidFill>
                          <a:latin typeface="Calibri"/>
                          <a:ea typeface="Calibri"/>
                          <a:cs typeface="Calibri"/>
                          <a:sym typeface="Calibri"/>
                        </a:rPr>
                        <a:t>Kevin Lombardi, M.D., M.P.H.</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3F3F3F"/>
                          </a:solidFill>
                          <a:latin typeface="Calibri"/>
                          <a:ea typeface="Calibri"/>
                          <a:cs typeface="Calibri"/>
                          <a:sym typeface="Calibri"/>
                        </a:rPr>
                        <a:t>Manager of Policy, Research, and Health Promotion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3F3F3F"/>
                          </a:solidFill>
                          <a:latin typeface="Calibri"/>
                          <a:ea typeface="Calibri"/>
                          <a:cs typeface="Calibri"/>
                          <a:sym typeface="Calibri"/>
                        </a:rPr>
                        <a:t>Kevin.lombardi@namgt.com</a:t>
                      </a:r>
                      <a:endParaRPr sz="1800" u="none" cap="none" strike="noStrike">
                        <a:solidFill>
                          <a:srgbClr val="3F3F3F"/>
                        </a:solidFill>
                        <a:latin typeface="Calibri"/>
                        <a:ea typeface="Calibri"/>
                        <a:cs typeface="Calibri"/>
                        <a:sym typeface="Calibri"/>
                      </a:endParaRPr>
                    </a:p>
                  </a:txBody>
                  <a:tcPr marT="82275" marB="82275" marR="82275" marL="1582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alpha val="2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3F3F3F"/>
                          </a:solidFill>
                          <a:latin typeface="Calibri"/>
                          <a:ea typeface="Calibri"/>
                          <a:cs typeface="Calibri"/>
                          <a:sym typeface="Calibri"/>
                        </a:rPr>
                        <a:t>Fide Pineda Sandoval, C.H.E.S.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Training &amp; Technical Assistance Manager</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Fide@namgt.com</a:t>
                      </a:r>
                      <a:endParaRPr sz="1800" u="none" cap="none" strike="noStrike">
                        <a:solidFill>
                          <a:srgbClr val="3F3F3F"/>
                        </a:solidFill>
                        <a:latin typeface="Calibri"/>
                        <a:ea typeface="Calibri"/>
                        <a:cs typeface="Calibri"/>
                        <a:sym typeface="Calibri"/>
                      </a:endParaRPr>
                    </a:p>
                  </a:txBody>
                  <a:tcPr marT="82275" marB="82275" marR="82275" marL="1582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alpha val="20000"/>
                      </a:srgbClr>
                    </a:solidFill>
                  </a:tcPr>
                </a:tc>
              </a:tr>
              <a:tr h="12304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3F3F3F"/>
                          </a:solidFill>
                          <a:latin typeface="Calibri"/>
                          <a:ea typeface="Calibri"/>
                          <a:cs typeface="Calibri"/>
                          <a:sym typeface="Calibri"/>
                        </a:rPr>
                        <a:t>Chantel Moore, M.A.​</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Manager of Communications​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3F3F3F"/>
                          </a:solidFill>
                          <a:latin typeface="Calibri"/>
                          <a:ea typeface="Calibri"/>
                          <a:cs typeface="Calibri"/>
                          <a:sym typeface="Calibri"/>
                        </a:rPr>
                        <a:t>Cmoore@namgt.com</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rgbClr val="3F3F3F"/>
                        </a:solidFill>
                        <a:latin typeface="Calibri"/>
                        <a:ea typeface="Calibri"/>
                        <a:cs typeface="Calibri"/>
                        <a:sym typeface="Calibri"/>
                      </a:endParaRPr>
                    </a:p>
                  </a:txBody>
                  <a:tcPr marT="82275" marB="82275" marR="82275" marL="1582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3F3F3F"/>
                          </a:solidFill>
                          <a:latin typeface="Calibri"/>
                          <a:ea typeface="Calibri"/>
                          <a:cs typeface="Calibri"/>
                          <a:sym typeface="Calibri"/>
                        </a:rPr>
                        <a:t>Please contact our team for Training and Technical Support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3F3F3F"/>
                          </a:solidFill>
                          <a:latin typeface="Calibri"/>
                          <a:ea typeface="Calibri"/>
                          <a:cs typeface="Calibri"/>
                          <a:sym typeface="Calibri"/>
                        </a:rPr>
                        <a:t>703-812-8822</a:t>
                      </a:r>
                      <a:endParaRPr sz="1800" u="none" cap="none" strike="noStrike">
                        <a:solidFill>
                          <a:srgbClr val="3F3F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solidFill>
                          <a:srgbClr val="3F3F3F"/>
                        </a:solidFill>
                        <a:latin typeface="Calibri"/>
                        <a:ea typeface="Calibri"/>
                        <a:cs typeface="Calibri"/>
                        <a:sym typeface="Calibri"/>
                      </a:endParaRPr>
                    </a:p>
                  </a:txBody>
                  <a:tcPr marT="82275" marB="82275" marR="82275" marL="1582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pic>
        <p:nvPicPr>
          <p:cNvPr id="745" name="Google Shape;745;g206c68b315e_2_409"/>
          <p:cNvPicPr preferRelativeResize="0"/>
          <p:nvPr/>
        </p:nvPicPr>
        <p:blipFill rotWithShape="1">
          <a:blip r:embed="rId3">
            <a:alphaModFix/>
          </a:blip>
          <a:srcRect b="0" l="0" r="0" t="0"/>
          <a:stretch/>
        </p:blipFill>
        <p:spPr>
          <a:xfrm>
            <a:off x="5351255" y="6026265"/>
            <a:ext cx="1289276" cy="5371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0" name="Shape 750"/>
        <p:cNvGrpSpPr/>
        <p:nvPr/>
      </p:nvGrpSpPr>
      <p:grpSpPr>
        <a:xfrm>
          <a:off x="0" y="0"/>
          <a:ext cx="0" cy="0"/>
          <a:chOff x="0" y="0"/>
          <a:chExt cx="0" cy="0"/>
        </a:xfrm>
      </p:grpSpPr>
      <p:sp>
        <p:nvSpPr>
          <p:cNvPr id="751" name="Google Shape;751;g206c68b315e_2_4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2" name="Google Shape;752;g206c68b315e_2_422"/>
          <p:cNvSpPr/>
          <p:nvPr/>
        </p:nvSpPr>
        <p:spPr>
          <a:xfrm rot="10800000">
            <a:off x="-2" y="-22693"/>
            <a:ext cx="12191999" cy="4374129"/>
          </a:xfrm>
          <a:prstGeom prst="rect">
            <a:avLst/>
          </a:prstGeom>
          <a:gradFill>
            <a:gsLst>
              <a:gs pos="0">
                <a:srgbClr val="2F5496"/>
              </a:gs>
              <a:gs pos="100000">
                <a:srgbClr val="000000"/>
              </a:gs>
            </a:gsLst>
            <a:lin ang="15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3" name="Google Shape;753;g206c68b315e_2_422"/>
          <p:cNvSpPr/>
          <p:nvPr/>
        </p:nvSpPr>
        <p:spPr>
          <a:xfrm rot="5400000">
            <a:off x="3908719" y="-3931841"/>
            <a:ext cx="4374557" cy="12192000"/>
          </a:xfrm>
          <a:prstGeom prst="rect">
            <a:avLst/>
          </a:prstGeom>
          <a:gradFill>
            <a:gsLst>
              <a:gs pos="0">
                <a:srgbClr val="4472C4">
                  <a:alpha val="0"/>
                </a:srgbClr>
              </a:gs>
              <a:gs pos="40000">
                <a:srgbClr val="4472C4">
                  <a:alpha val="0"/>
                </a:srgbClr>
              </a:gs>
              <a:gs pos="100000">
                <a:srgbClr val="2F5496">
                  <a:alpha val="51372"/>
                </a:srgbClr>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4" name="Google Shape;754;g206c68b315e_2_422"/>
          <p:cNvSpPr/>
          <p:nvPr/>
        </p:nvSpPr>
        <p:spPr>
          <a:xfrm rot="5400000">
            <a:off x="4136696" y="-3703868"/>
            <a:ext cx="4374128" cy="11736479"/>
          </a:xfrm>
          <a:prstGeom prst="rect">
            <a:avLst/>
          </a:prstGeom>
          <a:gradFill>
            <a:gsLst>
              <a:gs pos="0">
                <a:srgbClr val="4472C4">
                  <a:alpha val="0"/>
                </a:srgbClr>
              </a:gs>
              <a:gs pos="17000">
                <a:srgbClr val="4472C4">
                  <a:alpha val="0"/>
                </a:srgbClr>
              </a:gs>
              <a:gs pos="100000">
                <a:srgbClr val="000000">
                  <a:alpha val="36470"/>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5" name="Google Shape;755;g206c68b315e_2_422"/>
          <p:cNvSpPr/>
          <p:nvPr/>
        </p:nvSpPr>
        <p:spPr>
          <a:xfrm>
            <a:off x="-5" y="-22690"/>
            <a:ext cx="8542485" cy="4374126"/>
          </a:xfrm>
          <a:prstGeom prst="rect">
            <a:avLst/>
          </a:prstGeom>
          <a:gradFill>
            <a:gsLst>
              <a:gs pos="0">
                <a:srgbClr val="1F3864">
                  <a:alpha val="0"/>
                </a:srgbClr>
              </a:gs>
              <a:gs pos="100000">
                <a:srgbClr val="000000">
                  <a:alpha val="24313"/>
                </a:srgbClr>
              </a:gs>
            </a:gsLst>
            <a:lin ang="18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6" name="Google Shape;756;g206c68b315e_2_422"/>
          <p:cNvSpPr/>
          <p:nvPr/>
        </p:nvSpPr>
        <p:spPr>
          <a:xfrm rot="-9091028">
            <a:off x="5945431" y="-1032053"/>
            <a:ext cx="4990147" cy="4439131"/>
          </a:xfrm>
          <a:custGeom>
            <a:rect b="b" l="l" r="r" t="t"/>
            <a:pathLst>
              <a:path extrusionOk="0" h="4439131" w="4990147">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rgbClr val="4472C4">
                  <a:alpha val="21568"/>
                </a:srgbClr>
              </a:gs>
              <a:gs pos="87000">
                <a:srgbClr val="8DA9DB">
                  <a:alpha val="1568"/>
                </a:srgbClr>
              </a:gs>
              <a:gs pos="100000">
                <a:srgbClr val="8DA9DB">
                  <a:alpha val="1568"/>
                </a:srgbClr>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7" name="Google Shape;757;g206c68b315e_2_422"/>
          <p:cNvSpPr txBox="1"/>
          <p:nvPr>
            <p:ph type="title"/>
          </p:nvPr>
        </p:nvSpPr>
        <p:spPr>
          <a:xfrm>
            <a:off x="1314824" y="735106"/>
            <a:ext cx="10053763" cy="29284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4800"/>
              <a:buFont typeface="Calibri"/>
              <a:buNone/>
            </a:pPr>
            <a:r>
              <a:rPr lang="en-US" sz="4800">
                <a:solidFill>
                  <a:srgbClr val="FFFFFF"/>
                </a:solidFill>
                <a:latin typeface="Calibri"/>
                <a:ea typeface="Calibri"/>
                <a:cs typeface="Calibri"/>
                <a:sym typeface="Calibri"/>
              </a:rPr>
              <a:t>Thank you!</a:t>
            </a:r>
            <a:endParaRPr/>
          </a:p>
        </p:txBody>
      </p:sp>
      <p:sp>
        <p:nvSpPr>
          <p:cNvPr id="758" name="Google Shape;758;g206c68b315e_2_422"/>
          <p:cNvSpPr txBox="1"/>
          <p:nvPr>
            <p:ph idx="12" type="sldNum"/>
          </p:nvPr>
        </p:nvSpPr>
        <p:spPr>
          <a:xfrm>
            <a:off x="11704320" y="6446837"/>
            <a:ext cx="448056"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pic>
        <p:nvPicPr>
          <p:cNvPr descr="Logo&#10;&#10;Description automatically generated" id="759" name="Google Shape;759;g206c68b315e_2_422"/>
          <p:cNvPicPr preferRelativeResize="0"/>
          <p:nvPr/>
        </p:nvPicPr>
        <p:blipFill rotWithShape="1">
          <a:blip r:embed="rId3">
            <a:alphaModFix/>
          </a:blip>
          <a:srcRect b="0" l="0" r="0" t="0"/>
          <a:stretch/>
        </p:blipFill>
        <p:spPr>
          <a:xfrm>
            <a:off x="4692272" y="6149379"/>
            <a:ext cx="1367071" cy="582891"/>
          </a:xfrm>
          <a:prstGeom prst="rect">
            <a:avLst/>
          </a:prstGeom>
          <a:noFill/>
          <a:ln>
            <a:noFill/>
          </a:ln>
        </p:spPr>
      </p:pic>
      <p:pic>
        <p:nvPicPr>
          <p:cNvPr descr="A picture containing text&#10;&#10;Description automatically generated" id="760" name="Google Shape;760;g206c68b315e_2_422"/>
          <p:cNvPicPr preferRelativeResize="0"/>
          <p:nvPr/>
        </p:nvPicPr>
        <p:blipFill rotWithShape="1">
          <a:blip r:embed="rId4">
            <a:alphaModFix/>
          </a:blip>
          <a:srcRect b="0" l="0" r="0" t="0"/>
          <a:stretch/>
        </p:blipFill>
        <p:spPr>
          <a:xfrm>
            <a:off x="6193958" y="6084437"/>
            <a:ext cx="1305791" cy="6467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57"/>
                                        </p:tgtEl>
                                        <p:attrNameLst>
                                          <p:attrName>style.visibility</p:attrName>
                                        </p:attrNameLst>
                                      </p:cBhvr>
                                      <p:to>
                                        <p:strVal val="visible"/>
                                      </p:to>
                                    </p:set>
                                    <p:animEffect filter="fade" transition="in">
                                      <p:cBhvr>
                                        <p:cTn dur="400"/>
                                        <p:tgtEl>
                                          <p:spTgt spid="7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64" name="Shape 764"/>
        <p:cNvGrpSpPr/>
        <p:nvPr/>
      </p:nvGrpSpPr>
      <p:grpSpPr>
        <a:xfrm>
          <a:off x="0" y="0"/>
          <a:ext cx="0" cy="0"/>
          <a:chOff x="0" y="0"/>
          <a:chExt cx="0" cy="0"/>
        </a:xfrm>
      </p:grpSpPr>
      <p:sp>
        <p:nvSpPr>
          <p:cNvPr id="765" name="Google Shape;765;g203659cebea_0_2"/>
          <p:cNvSpPr/>
          <p:nvPr/>
        </p:nvSpPr>
        <p:spPr>
          <a:xfrm>
            <a:off x="6375" y="4775100"/>
            <a:ext cx="12179240" cy="2082910"/>
          </a:xfrm>
          <a:custGeom>
            <a:rect b="b" l="l" r="r" t="t"/>
            <a:pathLst>
              <a:path extrusionOk="0" h="1534372" w="8971816">
                <a:moveTo>
                  <a:pt x="0" y="0"/>
                </a:moveTo>
                <a:lnTo>
                  <a:pt x="8971816" y="0"/>
                </a:lnTo>
                <a:lnTo>
                  <a:pt x="8971816" y="1534372"/>
                </a:lnTo>
                <a:lnTo>
                  <a:pt x="0" y="1534372"/>
                </a:lnTo>
                <a:close/>
              </a:path>
            </a:pathLst>
          </a:custGeom>
          <a:solidFill>
            <a:srgbClr val="45818E"/>
          </a:solidFill>
          <a:ln>
            <a:noFill/>
          </a:ln>
        </p:spPr>
      </p:sp>
      <p:sp>
        <p:nvSpPr>
          <p:cNvPr id="766" name="Google Shape;766;g203659cebea_0_2"/>
          <p:cNvSpPr txBox="1"/>
          <p:nvPr/>
        </p:nvSpPr>
        <p:spPr>
          <a:xfrm>
            <a:off x="829617" y="1509900"/>
            <a:ext cx="6215100" cy="13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767" name="Google Shape;767;g203659cebea_0_2"/>
          <p:cNvPicPr preferRelativeResize="0"/>
          <p:nvPr/>
        </p:nvPicPr>
        <p:blipFill rotWithShape="1">
          <a:blip r:embed="rId3">
            <a:alphaModFix/>
          </a:blip>
          <a:srcRect b="0" l="0" r="0" t="0"/>
          <a:stretch/>
        </p:blipFill>
        <p:spPr>
          <a:xfrm>
            <a:off x="9907750" y="5871739"/>
            <a:ext cx="2148275" cy="877012"/>
          </a:xfrm>
          <a:prstGeom prst="rect">
            <a:avLst/>
          </a:prstGeom>
          <a:noFill/>
          <a:ln>
            <a:noFill/>
          </a:ln>
        </p:spPr>
      </p:pic>
      <p:sp>
        <p:nvSpPr>
          <p:cNvPr id="768" name="Google Shape;768;g203659cebea_0_2"/>
          <p:cNvSpPr/>
          <p:nvPr/>
        </p:nvSpPr>
        <p:spPr>
          <a:xfrm>
            <a:off x="5071200" y="4699505"/>
            <a:ext cx="2049598" cy="143614"/>
          </a:xfrm>
          <a:custGeom>
            <a:rect b="b" l="l" r="r" t="t"/>
            <a:pathLst>
              <a:path extrusionOk="0" h="38710" w="809318">
                <a:moveTo>
                  <a:pt x="0" y="0"/>
                </a:moveTo>
                <a:lnTo>
                  <a:pt x="809318" y="0"/>
                </a:lnTo>
                <a:lnTo>
                  <a:pt x="809318" y="38710"/>
                </a:lnTo>
                <a:lnTo>
                  <a:pt x="0" y="38710"/>
                </a:lnTo>
                <a:close/>
              </a:path>
            </a:pathLst>
          </a:custGeom>
          <a:solidFill>
            <a:srgbClr val="B4E3EF"/>
          </a:solidFill>
          <a:ln>
            <a:noFill/>
          </a:ln>
        </p:spPr>
      </p:sp>
      <p:sp>
        <p:nvSpPr>
          <p:cNvPr id="769" name="Google Shape;769;g203659cebea_0_2"/>
          <p:cNvSpPr txBox="1"/>
          <p:nvPr>
            <p:ph idx="4294967295" type="title"/>
          </p:nvPr>
        </p:nvSpPr>
        <p:spPr>
          <a:xfrm>
            <a:off x="719975" y="1509900"/>
            <a:ext cx="6434400" cy="1036800"/>
          </a:xfrm>
          <a:prstGeom prst="rect">
            <a:avLst/>
          </a:prstGeom>
          <a:noFill/>
          <a:ln>
            <a:noFill/>
          </a:ln>
        </p:spPr>
        <p:txBody>
          <a:bodyPr anchorCtr="0" anchor="t" bIns="60950" lIns="60950" spcFirstLastPara="1" rIns="60950" wrap="square" tIns="60950">
            <a:noAutofit/>
          </a:bodyPr>
          <a:lstStyle/>
          <a:p>
            <a:pPr indent="0" lvl="0" marL="0" rtl="0" algn="l">
              <a:lnSpc>
                <a:spcPct val="100000"/>
              </a:lnSpc>
              <a:spcBef>
                <a:spcPts val="0"/>
              </a:spcBef>
              <a:spcAft>
                <a:spcPts val="0"/>
              </a:spcAft>
              <a:buSzPts val="8200"/>
              <a:buNone/>
            </a:pPr>
            <a:r>
              <a:rPr lang="en-US" sz="6600">
                <a:solidFill>
                  <a:schemeClr val="accent3"/>
                </a:solidFill>
              </a:rPr>
              <a:t>Didactic &amp; Showcase</a:t>
            </a:r>
            <a:endParaRPr sz="6600">
              <a:solidFill>
                <a:schemeClr val="accent3"/>
              </a:solidFill>
            </a:endParaRPr>
          </a:p>
        </p:txBody>
      </p:sp>
      <p:pic>
        <p:nvPicPr>
          <p:cNvPr id="770" name="Google Shape;770;g203659cebea_0_2"/>
          <p:cNvPicPr preferRelativeResize="0"/>
          <p:nvPr/>
        </p:nvPicPr>
        <p:blipFill rotWithShape="1">
          <a:blip r:embed="rId4">
            <a:alphaModFix/>
          </a:blip>
          <a:srcRect b="0" l="0" r="0" t="0"/>
          <a:stretch/>
        </p:blipFill>
        <p:spPr>
          <a:xfrm>
            <a:off x="130400" y="5861400"/>
            <a:ext cx="2148275" cy="897700"/>
          </a:xfrm>
          <a:prstGeom prst="rect">
            <a:avLst/>
          </a:prstGeom>
          <a:noFill/>
          <a:ln>
            <a:noFill/>
          </a:ln>
        </p:spPr>
      </p:pic>
      <p:pic>
        <p:nvPicPr>
          <p:cNvPr descr="A screenshot of a video game&#10;&#10;Description automatically generated with medium confidence" id="771" name="Google Shape;771;g203659cebea_0_2"/>
          <p:cNvPicPr preferRelativeResize="0"/>
          <p:nvPr/>
        </p:nvPicPr>
        <p:blipFill rotWithShape="1">
          <a:blip r:embed="rId5">
            <a:alphaModFix/>
          </a:blip>
          <a:srcRect b="0" l="1140" r="1363" t="0"/>
          <a:stretch/>
        </p:blipFill>
        <p:spPr>
          <a:xfrm>
            <a:off x="6127137" y="1058176"/>
            <a:ext cx="5486399" cy="274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g206c68b315e_2_7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4" name="Google Shape;304;g206c68b315e_2_75"/>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5" name="Google Shape;305;g206c68b315e_2_75"/>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6" name="Google Shape;306;g206c68b315e_2_75"/>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7" name="Google Shape;307;g206c68b315e_2_75"/>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8" name="Google Shape;308;g206c68b315e_2_75"/>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alibri"/>
              <a:buNone/>
            </a:pPr>
            <a:r>
              <a:rPr lang="en-US" sz="4000">
                <a:solidFill>
                  <a:srgbClr val="FFFFFF"/>
                </a:solidFill>
              </a:rPr>
              <a:t>National Center for Health in Public Housing (NCHPH)</a:t>
            </a:r>
            <a:endParaRPr/>
          </a:p>
        </p:txBody>
      </p:sp>
      <p:sp>
        <p:nvSpPr>
          <p:cNvPr id="309" name="Google Shape;309;g206c68b315e_2_75"/>
          <p:cNvSpPr txBox="1"/>
          <p:nvPr>
            <p:ph idx="1" type="body"/>
          </p:nvPr>
        </p:nvSpPr>
        <p:spPr>
          <a:xfrm>
            <a:off x="1031650" y="2188880"/>
            <a:ext cx="4862946" cy="3414783"/>
          </a:xfrm>
          <a:prstGeom prst="rect">
            <a:avLst/>
          </a:prstGeom>
          <a:noFill/>
          <a:ln>
            <a:noFill/>
          </a:ln>
        </p:spPr>
        <p:txBody>
          <a:bodyPr anchorCtr="0" anchor="ctr" bIns="45700" lIns="91425" spcFirstLastPara="1" rIns="91425" wrap="square" tIns="45700">
            <a:normAutofit fontScale="62500" lnSpcReduction="20000"/>
          </a:bodyPr>
          <a:lstStyle/>
          <a:p>
            <a:pPr indent="-228600" lvl="0" marL="228600" marR="0" rtl="0" algn="l">
              <a:lnSpc>
                <a:spcPct val="120000"/>
              </a:lnSpc>
              <a:spcBef>
                <a:spcPts val="0"/>
              </a:spcBef>
              <a:spcAft>
                <a:spcPts val="0"/>
              </a:spcAft>
              <a:buClr>
                <a:srgbClr val="000000"/>
              </a:buClr>
              <a:buSzPct val="100000"/>
              <a:buFont typeface="Arial"/>
              <a:buChar char="•"/>
            </a:pPr>
            <a:r>
              <a:rPr b="0" i="0" lang="en-US" sz="2000" u="none" cap="none" strike="noStrike">
                <a:solidFill>
                  <a:srgbClr val="000000"/>
                </a:solidFill>
              </a:rPr>
              <a:t>The National Center for Health in Public Housing (NCHPH) is supported by the Health Resources and Services Administration (HRSA) of the U.S. Department of Health and Human Services (HHS) under grant number U30CS09734, a National Training and Technical Assistance Partner (NTTAP) for $2,006,400 and is 100% financed by this grant. This information or content and conclusions are those of the author and should not be construed as the official position or policy of, nor should any endorsements be inferred by HRSA, HHS or the U.S. Government.</a:t>
            </a:r>
            <a:endParaRPr/>
          </a:p>
          <a:p>
            <a:pPr indent="-228600" lvl="0" marL="228600" marR="0" rtl="0" algn="l">
              <a:lnSpc>
                <a:spcPct val="120000"/>
              </a:lnSpc>
              <a:spcBef>
                <a:spcPts val="1000"/>
              </a:spcBef>
              <a:spcAft>
                <a:spcPts val="0"/>
              </a:spcAft>
              <a:buClr>
                <a:srgbClr val="000000"/>
              </a:buClr>
              <a:buSzPct val="100000"/>
              <a:buFont typeface="Arial"/>
              <a:buChar char="•"/>
            </a:pPr>
            <a:r>
              <a:rPr b="0" i="0" lang="en-US" sz="2000" u="none" cap="none" strike="noStrike">
                <a:solidFill>
                  <a:srgbClr val="000000"/>
                </a:solidFill>
              </a:rPr>
              <a:t>The mission of the National Center for Health in Public Housing (NCHPH) is to strengthen the capacity of federally funded Public Housing Primary Care (PHPC) health centers and other health center grantees by providing training and a range of technical assistance. </a:t>
            </a:r>
            <a:endParaRPr/>
          </a:p>
          <a:p>
            <a:pPr indent="-149225" lvl="0" marL="228600" rtl="0" algn="l">
              <a:lnSpc>
                <a:spcPct val="90000"/>
              </a:lnSpc>
              <a:spcBef>
                <a:spcPts val="1000"/>
              </a:spcBef>
              <a:spcAft>
                <a:spcPts val="0"/>
              </a:spcAft>
              <a:buClr>
                <a:schemeClr val="dk1"/>
              </a:buClr>
              <a:buSzPct val="100000"/>
              <a:buNone/>
            </a:pPr>
            <a:r>
              <a:t/>
            </a:r>
            <a:endParaRPr sz="2000"/>
          </a:p>
        </p:txBody>
      </p:sp>
      <p:sp>
        <p:nvSpPr>
          <p:cNvPr id="310" name="Google Shape;310;g206c68b315e_2_75"/>
          <p:cNvSpPr txBox="1"/>
          <p:nvPr>
            <p:ph idx="12" type="sldNum"/>
          </p:nvPr>
        </p:nvSpPr>
        <p:spPr>
          <a:xfrm>
            <a:off x="11704320" y="6455431"/>
            <a:ext cx="44591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grpSp>
        <p:nvGrpSpPr>
          <p:cNvPr id="311" name="Google Shape;311;g206c68b315e_2_75"/>
          <p:cNvGrpSpPr/>
          <p:nvPr/>
        </p:nvGrpSpPr>
        <p:grpSpPr>
          <a:xfrm>
            <a:off x="6198458" y="2542716"/>
            <a:ext cx="5336724" cy="2638338"/>
            <a:chOff x="1497" y="-29616"/>
            <a:chExt cx="5336724" cy="2638338"/>
          </a:xfrm>
        </p:grpSpPr>
        <p:sp>
          <p:nvSpPr>
            <p:cNvPr id="312" name="Google Shape;312;g206c68b315e_2_75"/>
            <p:cNvSpPr/>
            <p:nvPr/>
          </p:nvSpPr>
          <p:spPr>
            <a:xfrm>
              <a:off x="1497" y="-29616"/>
              <a:ext cx="1742860" cy="2608729"/>
            </a:xfrm>
            <a:prstGeom prst="roundRect">
              <a:avLst>
                <a:gd fmla="val 10000" name="adj"/>
              </a:avLst>
            </a:prstGeom>
            <a:solidFill>
              <a:srgbClr val="2C5496"/>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06c68b315e_2_75"/>
            <p:cNvSpPr txBox="1"/>
            <p:nvPr/>
          </p:nvSpPr>
          <p:spPr>
            <a:xfrm>
              <a:off x="32060" y="1044438"/>
              <a:ext cx="1681734" cy="98236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venir"/>
                <a:buNone/>
              </a:pPr>
              <a:r>
                <a:rPr b="0" i="0" lang="en-US" sz="1800" u="none" cap="none" strike="noStrike">
                  <a:solidFill>
                    <a:srgbClr val="FFFFFF"/>
                  </a:solidFill>
                  <a:latin typeface="Avenir"/>
                  <a:ea typeface="Avenir"/>
                  <a:cs typeface="Avenir"/>
                  <a:sym typeface="Avenir"/>
                </a:rPr>
                <a:t>Training and Technical Assistance</a:t>
              </a:r>
              <a:endParaRPr b="0" i="0" sz="1400" u="none" cap="none" strike="noStrike">
                <a:solidFill>
                  <a:srgbClr val="000000"/>
                </a:solidFill>
                <a:latin typeface="Arial"/>
                <a:ea typeface="Arial"/>
                <a:cs typeface="Arial"/>
                <a:sym typeface="Arial"/>
              </a:endParaRPr>
            </a:p>
          </p:txBody>
        </p:sp>
        <p:sp>
          <p:nvSpPr>
            <p:cNvPr id="314" name="Google Shape;314;g206c68b315e_2_75"/>
            <p:cNvSpPr/>
            <p:nvPr/>
          </p:nvSpPr>
          <p:spPr>
            <a:xfrm>
              <a:off x="182640" y="204017"/>
              <a:ext cx="1377145" cy="836191"/>
            </a:xfrm>
            <a:prstGeom prst="roundRect">
              <a:avLst>
                <a:gd fmla="val 16667" name="adj"/>
              </a:avLst>
            </a:prstGeom>
            <a:blipFill rotWithShape="1">
              <a:blip r:embed="rId3">
                <a:alphaModFix/>
              </a:blip>
              <a:stretch>
                <a:fillRect b="-14996" l="0" r="0" t="-14998"/>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206c68b315e_2_75"/>
            <p:cNvSpPr/>
            <p:nvPr/>
          </p:nvSpPr>
          <p:spPr>
            <a:xfrm>
              <a:off x="1759431" y="-7"/>
              <a:ext cx="1722133" cy="2608729"/>
            </a:xfrm>
            <a:prstGeom prst="roundRect">
              <a:avLst>
                <a:gd fmla="val 10000" name="adj"/>
              </a:avLst>
            </a:prstGeom>
            <a:solidFill>
              <a:srgbClr val="7B7B7B"/>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206c68b315e_2_75"/>
            <p:cNvSpPr txBox="1"/>
            <p:nvPr/>
          </p:nvSpPr>
          <p:spPr>
            <a:xfrm>
              <a:off x="1789994" y="1074047"/>
              <a:ext cx="1661007" cy="98236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venir"/>
                <a:buNone/>
              </a:pPr>
              <a:r>
                <a:rPr b="0" i="0" lang="en-US" sz="1800" u="none" cap="none" strike="noStrike">
                  <a:solidFill>
                    <a:srgbClr val="FFFFFF"/>
                  </a:solidFill>
                  <a:latin typeface="Avenir"/>
                  <a:ea typeface="Avenir"/>
                  <a:cs typeface="Avenir"/>
                  <a:sym typeface="Avenir"/>
                </a:rPr>
                <a:t>Research and Evaluation</a:t>
              </a:r>
              <a:endParaRPr b="0" i="0" sz="1400" u="none" cap="none" strike="noStrike">
                <a:solidFill>
                  <a:srgbClr val="000000"/>
                </a:solidFill>
                <a:latin typeface="Arial"/>
                <a:ea typeface="Arial"/>
                <a:cs typeface="Arial"/>
                <a:sym typeface="Arial"/>
              </a:endParaRPr>
            </a:p>
          </p:txBody>
        </p:sp>
        <p:sp>
          <p:nvSpPr>
            <p:cNvPr id="317" name="Google Shape;317;g206c68b315e_2_75"/>
            <p:cNvSpPr/>
            <p:nvPr/>
          </p:nvSpPr>
          <p:spPr>
            <a:xfrm>
              <a:off x="1913979" y="195339"/>
              <a:ext cx="1431608" cy="829224"/>
            </a:xfrm>
            <a:prstGeom prst="roundRect">
              <a:avLst>
                <a:gd fmla="val 16667" name="adj"/>
              </a:avLst>
            </a:prstGeom>
            <a:blipFill rotWithShape="1">
              <a:blip r:embed="rId4">
                <a:alphaModFix/>
              </a:blip>
              <a:stretch>
                <a:fillRect b="-26996" l="0" r="0" t="-26996"/>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206c68b315e_2_75"/>
            <p:cNvSpPr/>
            <p:nvPr/>
          </p:nvSpPr>
          <p:spPr>
            <a:xfrm>
              <a:off x="3516238" y="-29616"/>
              <a:ext cx="1821983" cy="2608729"/>
            </a:xfrm>
            <a:prstGeom prst="roundRect">
              <a:avLst>
                <a:gd fmla="val 10000" name="adj"/>
              </a:avLst>
            </a:prstGeom>
            <a:solidFill>
              <a:srgbClr val="48A0F8"/>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06c68b315e_2_75"/>
            <p:cNvSpPr txBox="1"/>
            <p:nvPr/>
          </p:nvSpPr>
          <p:spPr>
            <a:xfrm>
              <a:off x="3546801" y="1044438"/>
              <a:ext cx="1760857" cy="982365"/>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Avenir"/>
                <a:buNone/>
              </a:pPr>
              <a:r>
                <a:rPr b="0" i="0" lang="en-US" sz="1800" u="none" cap="none" strike="noStrike">
                  <a:solidFill>
                    <a:srgbClr val="FFFFFF"/>
                  </a:solidFill>
                  <a:latin typeface="Avenir"/>
                  <a:ea typeface="Avenir"/>
                  <a:cs typeface="Avenir"/>
                  <a:sym typeface="Avenir"/>
                </a:rPr>
                <a:t>Outreach and Collaboration</a:t>
              </a:r>
              <a:endParaRPr b="0" i="0" sz="1400" u="none" cap="none" strike="noStrike">
                <a:solidFill>
                  <a:srgbClr val="000000"/>
                </a:solidFill>
                <a:latin typeface="Arial"/>
                <a:ea typeface="Arial"/>
                <a:cs typeface="Arial"/>
                <a:sym typeface="Arial"/>
              </a:endParaRPr>
            </a:p>
          </p:txBody>
        </p:sp>
        <p:sp>
          <p:nvSpPr>
            <p:cNvPr id="320" name="Google Shape;320;g206c68b315e_2_75"/>
            <p:cNvSpPr/>
            <p:nvPr/>
          </p:nvSpPr>
          <p:spPr>
            <a:xfrm>
              <a:off x="3706854" y="160639"/>
              <a:ext cx="1425178" cy="862139"/>
            </a:xfrm>
            <a:prstGeom prst="roundRect">
              <a:avLst>
                <a:gd fmla="val 16667" name="adj"/>
              </a:avLst>
            </a:prstGeom>
            <a:blipFill rotWithShape="1">
              <a:blip r:embed="rId5">
                <a:alphaModFix/>
              </a:blip>
              <a:stretch>
                <a:fillRect b="-26996" l="0" r="0" t="-26996"/>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06c68b315e_2_75"/>
            <p:cNvSpPr/>
            <p:nvPr/>
          </p:nvSpPr>
          <p:spPr>
            <a:xfrm>
              <a:off x="213588" y="1836102"/>
              <a:ext cx="4912541" cy="770648"/>
            </a:xfrm>
            <a:prstGeom prst="leftRightArrow">
              <a:avLst>
                <a:gd fmla="val 50000" name="adj1"/>
                <a:gd fmla="val 50000" name="adj2"/>
              </a:avLst>
            </a:prstGeom>
            <a:solidFill>
              <a:srgbClr val="F7D5CB"/>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 name="Google Shape;322;g206c68b315e_2_75"/>
          <p:cNvSpPr txBox="1"/>
          <p:nvPr/>
        </p:nvSpPr>
        <p:spPr>
          <a:xfrm>
            <a:off x="6801692" y="4636580"/>
            <a:ext cx="60979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Increase access, quality of health care, and improve health outcomes</a:t>
            </a:r>
            <a:endParaRPr b="0" i="0" sz="1200" u="none" cap="none" strike="noStrike">
              <a:solidFill>
                <a:schemeClr val="dk1"/>
              </a:solidFill>
              <a:latin typeface="Calibri"/>
              <a:ea typeface="Calibri"/>
              <a:cs typeface="Calibri"/>
              <a:sym typeface="Calibri"/>
            </a:endParaRPr>
          </a:p>
        </p:txBody>
      </p:sp>
      <p:pic>
        <p:nvPicPr>
          <p:cNvPr descr="Logo&#10;&#10;Description automatically generated" id="323" name="Google Shape;323;g206c68b315e_2_75"/>
          <p:cNvPicPr preferRelativeResize="0"/>
          <p:nvPr/>
        </p:nvPicPr>
        <p:blipFill rotWithShape="1">
          <a:blip r:embed="rId6">
            <a:alphaModFix/>
          </a:blip>
          <a:srcRect b="0" l="0" r="0" t="0"/>
          <a:stretch/>
        </p:blipFill>
        <p:spPr>
          <a:xfrm>
            <a:off x="5011387" y="5778170"/>
            <a:ext cx="2164335" cy="9166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76" name="Shape 776"/>
        <p:cNvGrpSpPr/>
        <p:nvPr/>
      </p:nvGrpSpPr>
      <p:grpSpPr>
        <a:xfrm>
          <a:off x="0" y="0"/>
          <a:ext cx="0" cy="0"/>
          <a:chOff x="0" y="0"/>
          <a:chExt cx="0" cy="0"/>
        </a:xfrm>
      </p:grpSpPr>
      <p:sp>
        <p:nvSpPr>
          <p:cNvPr id="777" name="Google Shape;777;g1fbdc86e461_2_90"/>
          <p:cNvSpPr txBox="1"/>
          <p:nvPr>
            <p:ph type="title"/>
          </p:nvPr>
        </p:nvSpPr>
        <p:spPr>
          <a:xfrm>
            <a:off x="441974" y="297600"/>
            <a:ext cx="7616100" cy="908100"/>
          </a:xfrm>
          <a:prstGeom prst="rect">
            <a:avLst/>
          </a:prstGeom>
          <a:noFill/>
          <a:ln>
            <a:noFill/>
          </a:ln>
        </p:spPr>
        <p:txBody>
          <a:bodyPr anchorCtr="0" anchor="t" bIns="60950" lIns="60950" spcFirstLastPara="1" rIns="60950" wrap="square" tIns="60950">
            <a:noAutofit/>
          </a:bodyPr>
          <a:lstStyle/>
          <a:p>
            <a:pPr indent="0" lvl="0" marL="0" rtl="0" algn="l">
              <a:lnSpc>
                <a:spcPct val="100000"/>
              </a:lnSpc>
              <a:spcBef>
                <a:spcPts val="0"/>
              </a:spcBef>
              <a:spcAft>
                <a:spcPts val="0"/>
              </a:spcAft>
              <a:buSzPts val="5000"/>
              <a:buNone/>
            </a:pPr>
            <a:r>
              <a:rPr lang="en-US">
                <a:solidFill>
                  <a:schemeClr val="accent3"/>
                </a:solidFill>
              </a:rPr>
              <a:t>Subject Matter Experts</a:t>
            </a:r>
            <a:endParaRPr>
              <a:solidFill>
                <a:schemeClr val="accent3"/>
              </a:solidFill>
            </a:endParaRPr>
          </a:p>
        </p:txBody>
      </p:sp>
      <p:sp>
        <p:nvSpPr>
          <p:cNvPr id="778" name="Google Shape;778;g1fbdc86e461_2_90"/>
          <p:cNvSpPr txBox="1"/>
          <p:nvPr/>
        </p:nvSpPr>
        <p:spPr>
          <a:xfrm>
            <a:off x="-96925" y="1684425"/>
            <a:ext cx="61935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enor Sans"/>
                <a:ea typeface="Tenor Sans"/>
                <a:cs typeface="Tenor Sans"/>
                <a:sym typeface="Tenor Sans"/>
              </a:rPr>
              <a:t>Eunice N. Hines, MPH, CCHW, CHC</a:t>
            </a:r>
            <a:endParaRPr b="0" i="0" sz="2500" u="none" cap="none" strike="noStrike">
              <a:solidFill>
                <a:schemeClr val="dk1"/>
              </a:solidFill>
              <a:latin typeface="Tenor Sans"/>
              <a:ea typeface="Tenor Sans"/>
              <a:cs typeface="Tenor Sans"/>
              <a:sym typeface="Tenor Sans"/>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Tenor Sans"/>
              <a:ea typeface="Tenor Sans"/>
              <a:cs typeface="Tenor Sans"/>
              <a:sym typeface="Tenor Sans"/>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Tenor Sans"/>
              <a:ea typeface="Tenor Sans"/>
              <a:cs typeface="Tenor Sans"/>
              <a:sym typeface="Tenor Sans"/>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Tenor Sans"/>
              <a:ea typeface="Tenor Sans"/>
              <a:cs typeface="Tenor Sans"/>
              <a:sym typeface="Tenor Sans"/>
            </a:endParaRPr>
          </a:p>
        </p:txBody>
      </p:sp>
      <p:sp>
        <p:nvSpPr>
          <p:cNvPr id="779" name="Google Shape;779;g1fbdc86e461_2_90"/>
          <p:cNvSpPr/>
          <p:nvPr/>
        </p:nvSpPr>
        <p:spPr>
          <a:xfrm>
            <a:off x="6811875" y="6106005"/>
            <a:ext cx="2049598" cy="143614"/>
          </a:xfrm>
          <a:custGeom>
            <a:rect b="b" l="l" r="r" t="t"/>
            <a:pathLst>
              <a:path extrusionOk="0" h="38710" w="809318">
                <a:moveTo>
                  <a:pt x="0" y="0"/>
                </a:moveTo>
                <a:lnTo>
                  <a:pt x="809318" y="0"/>
                </a:lnTo>
                <a:lnTo>
                  <a:pt x="809318" y="38710"/>
                </a:lnTo>
                <a:lnTo>
                  <a:pt x="0" y="38710"/>
                </a:lnTo>
                <a:close/>
              </a:path>
            </a:pathLst>
          </a:custGeom>
          <a:solidFill>
            <a:srgbClr val="B4E3EF"/>
          </a:solidFill>
          <a:ln>
            <a:noFill/>
          </a:ln>
        </p:spPr>
      </p:sp>
      <p:sp>
        <p:nvSpPr>
          <p:cNvPr id="780" name="Google Shape;780;g1fbdc86e461_2_90"/>
          <p:cNvSpPr txBox="1"/>
          <p:nvPr/>
        </p:nvSpPr>
        <p:spPr>
          <a:xfrm>
            <a:off x="2619175" y="3220750"/>
            <a:ext cx="533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id="781" name="Google Shape;781;g1fbdc86e461_2_90"/>
          <p:cNvPicPr preferRelativeResize="0"/>
          <p:nvPr/>
        </p:nvPicPr>
        <p:blipFill rotWithShape="1">
          <a:blip r:embed="rId3">
            <a:alphaModFix/>
          </a:blip>
          <a:srcRect b="0" l="0" r="0" t="15717"/>
          <a:stretch/>
        </p:blipFill>
        <p:spPr>
          <a:xfrm>
            <a:off x="1563275" y="2281175"/>
            <a:ext cx="2873096" cy="3627776"/>
          </a:xfrm>
          <a:prstGeom prst="rect">
            <a:avLst/>
          </a:prstGeom>
          <a:noFill/>
          <a:ln>
            <a:noFill/>
          </a:ln>
        </p:spPr>
      </p:pic>
      <p:sp>
        <p:nvSpPr>
          <p:cNvPr id="782" name="Google Shape;782;g1fbdc86e461_2_90"/>
          <p:cNvSpPr txBox="1"/>
          <p:nvPr/>
        </p:nvSpPr>
        <p:spPr>
          <a:xfrm>
            <a:off x="6613263" y="1684425"/>
            <a:ext cx="43476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500"/>
              <a:buFont typeface="Arial"/>
              <a:buNone/>
            </a:pPr>
            <a:r>
              <a:rPr b="0" i="0" lang="en-US" sz="2500" u="none" cap="none" strike="noStrike">
                <a:solidFill>
                  <a:schemeClr val="dk1"/>
                </a:solidFill>
                <a:latin typeface="Tenor Sans"/>
                <a:ea typeface="Tenor Sans"/>
                <a:cs typeface="Tenor Sans"/>
                <a:sym typeface="Tenor Sans"/>
              </a:rPr>
              <a:t>Rocio Vivas, CCHW</a:t>
            </a:r>
            <a:endParaRPr b="0" i="0" sz="14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id="783" name="Google Shape;783;g1fbdc86e461_2_90"/>
          <p:cNvPicPr preferRelativeResize="0"/>
          <p:nvPr/>
        </p:nvPicPr>
        <p:blipFill rotWithShape="1">
          <a:blip r:embed="rId4">
            <a:alphaModFix/>
          </a:blip>
          <a:srcRect b="0" l="0" r="0" t="0"/>
          <a:stretch/>
        </p:blipFill>
        <p:spPr>
          <a:xfrm>
            <a:off x="7413787" y="2281175"/>
            <a:ext cx="2746566" cy="3627775"/>
          </a:xfrm>
          <a:prstGeom prst="rect">
            <a:avLst/>
          </a:prstGeom>
          <a:noFill/>
          <a:ln>
            <a:noFill/>
          </a:ln>
        </p:spPr>
      </p:pic>
      <p:pic>
        <p:nvPicPr>
          <p:cNvPr descr="A screenshot of a video game&#10;&#10;Description automatically generated with medium confidence" id="784" name="Google Shape;784;g1fbdc86e461_2_90"/>
          <p:cNvPicPr preferRelativeResize="0"/>
          <p:nvPr/>
        </p:nvPicPr>
        <p:blipFill rotWithShape="1">
          <a:blip r:embed="rId5">
            <a:alphaModFix/>
          </a:blip>
          <a:srcRect b="0" l="1140" r="1363" t="0"/>
          <a:stretch/>
        </p:blipFill>
        <p:spPr>
          <a:xfrm>
            <a:off x="9093825" y="236650"/>
            <a:ext cx="2581200" cy="1290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9" name="Shape 789"/>
        <p:cNvGrpSpPr/>
        <p:nvPr/>
      </p:nvGrpSpPr>
      <p:grpSpPr>
        <a:xfrm>
          <a:off x="0" y="0"/>
          <a:ext cx="0" cy="0"/>
          <a:chOff x="0" y="0"/>
          <a:chExt cx="0" cy="0"/>
        </a:xfrm>
      </p:grpSpPr>
      <p:sp>
        <p:nvSpPr>
          <p:cNvPr id="790" name="Google Shape;790;g203659cebea_2_75"/>
          <p:cNvSpPr/>
          <p:nvPr/>
        </p:nvSpPr>
        <p:spPr>
          <a:xfrm>
            <a:off x="0" y="0"/>
            <a:ext cx="12192000"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1" name="Google Shape;791;g203659cebea_2_75"/>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92" name="Google Shape;792;g203659cebea_2_75"/>
          <p:cNvSpPr/>
          <p:nvPr/>
        </p:nvSpPr>
        <p:spPr>
          <a:xfrm>
            <a:off x="0" y="0"/>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93" name="Google Shape;793;g203659cebea_2_75"/>
          <p:cNvSpPr txBox="1"/>
          <p:nvPr/>
        </p:nvSpPr>
        <p:spPr>
          <a:xfrm>
            <a:off x="5656766" y="5419408"/>
            <a:ext cx="6300357" cy="166983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Calibri"/>
                <a:ea typeface="Calibri"/>
                <a:cs typeface="Calibri"/>
                <a:sym typeface="Calibri"/>
              </a:rPr>
              <a:t>Rocio Vivas, CCHW</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Calibri"/>
                <a:ea typeface="Calibri"/>
                <a:cs typeface="Calibri"/>
                <a:sym typeface="Calibri"/>
              </a:rPr>
              <a:t>Eunice N. Hines, MPH, CCHW, CHC</a:t>
            </a:r>
            <a:endParaRPr b="0" i="0" sz="3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Calibri"/>
                <a:ea typeface="Calibri"/>
                <a:cs typeface="Calibri"/>
                <a:sym typeface="Calibri"/>
              </a:rPr>
              <a:t>Director for Migrant Health &amp; Outreach 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lt1"/>
              </a:solidFill>
              <a:latin typeface="Calibri"/>
              <a:ea typeface="Calibri"/>
              <a:cs typeface="Calibri"/>
              <a:sym typeface="Calibri"/>
            </a:endParaRPr>
          </a:p>
        </p:txBody>
      </p:sp>
      <p:cxnSp>
        <p:nvCxnSpPr>
          <p:cNvPr id="794" name="Google Shape;794;g203659cebea_2_75"/>
          <p:cNvCxnSpPr/>
          <p:nvPr/>
        </p:nvCxnSpPr>
        <p:spPr>
          <a:xfrm rot="10800000">
            <a:off x="6024153" y="5066128"/>
            <a:ext cx="5748464" cy="0"/>
          </a:xfrm>
          <a:prstGeom prst="straightConnector1">
            <a:avLst/>
          </a:prstGeom>
          <a:noFill/>
          <a:ln cap="flat" cmpd="sng" w="28575">
            <a:solidFill>
              <a:schemeClr val="lt1"/>
            </a:solidFill>
            <a:prstDash val="solid"/>
            <a:miter lim="800000"/>
            <a:headEnd len="sm" w="sm" type="none"/>
            <a:tailEnd len="sm" w="sm" type="none"/>
          </a:ln>
        </p:spPr>
      </p:cxnSp>
      <p:sp>
        <p:nvSpPr>
          <p:cNvPr id="795" name="Google Shape;795;g203659cebea_2_75"/>
          <p:cNvSpPr txBox="1"/>
          <p:nvPr/>
        </p:nvSpPr>
        <p:spPr>
          <a:xfrm>
            <a:off x="6352353" y="1088933"/>
            <a:ext cx="560477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Jessie Trice Cancer Prevention Program</a:t>
            </a:r>
            <a:endParaRPr b="0" i="0" sz="1400" u="none" cap="none" strike="noStrike">
              <a:solidFill>
                <a:srgbClr val="000000"/>
              </a:solidFill>
              <a:latin typeface="Arial"/>
              <a:ea typeface="Arial"/>
              <a:cs typeface="Arial"/>
              <a:sym typeface="Arial"/>
            </a:endParaRPr>
          </a:p>
        </p:txBody>
      </p:sp>
      <p:pic>
        <p:nvPicPr>
          <p:cNvPr id="796" name="Google Shape;796;g203659cebea_2_75"/>
          <p:cNvPicPr preferRelativeResize="0"/>
          <p:nvPr/>
        </p:nvPicPr>
        <p:blipFill rotWithShape="1">
          <a:blip r:embed="rId3">
            <a:alphaModFix/>
          </a:blip>
          <a:srcRect b="0" l="0" r="0" t="0"/>
          <a:stretch/>
        </p:blipFill>
        <p:spPr>
          <a:xfrm>
            <a:off x="270754" y="518909"/>
            <a:ext cx="3969776" cy="19384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1" name="Shape 801"/>
        <p:cNvGrpSpPr/>
        <p:nvPr/>
      </p:nvGrpSpPr>
      <p:grpSpPr>
        <a:xfrm>
          <a:off x="0" y="0"/>
          <a:ext cx="0" cy="0"/>
          <a:chOff x="0" y="0"/>
          <a:chExt cx="0" cy="0"/>
        </a:xfrm>
      </p:grpSpPr>
      <p:sp>
        <p:nvSpPr>
          <p:cNvPr id="802" name="Google Shape;802;g203659cebea_2_8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https://photos-2.dropbox.com/t/2/AACLtxt9KHjN_KyBpbHSlro1q9ifcOAlfZqrJiGZzD8iBA/12/365704194/jpeg/32x32/1/1439308800/0/2/CHI%20Trailers%201971.jpg/CILosK4BIAEgAiADIAQgBSAGIAcoASgCKAc/32PJlMgSsff2uyAC0v0UVxiM7TIpqmqkphBIF_nldI0?size=1024x768&amp;size_mode=2" id="803" name="Google Shape;803;g203659cebea_2_87"/>
          <p:cNvPicPr preferRelativeResize="0"/>
          <p:nvPr/>
        </p:nvPicPr>
        <p:blipFill rotWithShape="1">
          <a:blip r:embed="rId3">
            <a:alphaModFix/>
          </a:blip>
          <a:srcRect b="2" l="1118" r="17814" t="0"/>
          <a:stretch/>
        </p:blipFill>
        <p:spPr>
          <a:xfrm>
            <a:off x="579264" y="365141"/>
            <a:ext cx="6288262" cy="3063875"/>
          </a:xfrm>
          <a:prstGeom prst="rect">
            <a:avLst/>
          </a:prstGeom>
          <a:noFill/>
          <a:ln>
            <a:noFill/>
          </a:ln>
        </p:spPr>
      </p:pic>
      <p:sp>
        <p:nvSpPr>
          <p:cNvPr id="804" name="Google Shape;804;g203659cebea_2_87"/>
          <p:cNvSpPr/>
          <p:nvPr/>
        </p:nvSpPr>
        <p:spPr>
          <a:xfrm>
            <a:off x="579263" y="3630934"/>
            <a:ext cx="6288261" cy="2546028"/>
          </a:xfrm>
          <a:prstGeom prst="rect">
            <a:avLst/>
          </a:prstGeom>
          <a:solidFill>
            <a:schemeClr val="lt1"/>
          </a:solidFill>
          <a:ln cap="flat" cmpd="sng" w="12700">
            <a:solidFill>
              <a:srgbClr val="DEDEDE"/>
            </a:solidFill>
            <a:prstDash val="solid"/>
            <a:miter lim="800000"/>
            <a:headEnd len="sm" w="sm" type="none"/>
            <a:tailEnd len="sm" w="sm" type="none"/>
          </a:ln>
          <a:effectLst>
            <a:outerShdw blurRad="50800" rotWithShape="0" algn="tl" dir="2700000" dist="38100">
              <a:srgbClr val="C5C2C2">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5" name="Google Shape;805;g203659cebea_2_87"/>
          <p:cNvSpPr txBox="1"/>
          <p:nvPr/>
        </p:nvSpPr>
        <p:spPr>
          <a:xfrm>
            <a:off x="841248" y="3849689"/>
            <a:ext cx="2111122" cy="2105025"/>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82161A"/>
              </a:buClr>
              <a:buSzPts val="2800"/>
              <a:buFont typeface="Calibri"/>
              <a:buNone/>
            </a:pPr>
            <a:r>
              <a:rPr b="1" i="0" lang="en-US" sz="2800" u="none" cap="none" strike="noStrike">
                <a:solidFill>
                  <a:srgbClr val="82161A"/>
                </a:solidFill>
                <a:latin typeface="Calibri"/>
                <a:ea typeface="Calibri"/>
                <a:cs typeface="Calibri"/>
                <a:sym typeface="Calibri"/>
              </a:rPr>
              <a:t>HISTORICAL OVERVIEW</a:t>
            </a:r>
            <a:endParaRPr b="1" i="1" sz="2800" u="none" cap="none" strike="noStrike">
              <a:solidFill>
                <a:srgbClr val="82161A"/>
              </a:solidFill>
              <a:latin typeface="Calibri"/>
              <a:ea typeface="Calibri"/>
              <a:cs typeface="Calibri"/>
              <a:sym typeface="Calibri"/>
            </a:endParaRPr>
          </a:p>
        </p:txBody>
      </p:sp>
      <p:sp>
        <p:nvSpPr>
          <p:cNvPr id="806" name="Google Shape;806;g203659cebea_2_87"/>
          <p:cNvSpPr/>
          <p:nvPr/>
        </p:nvSpPr>
        <p:spPr>
          <a:xfrm>
            <a:off x="522494" y="4565724"/>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7" name="Google Shape;807;g203659cebea_2_87"/>
          <p:cNvSpPr/>
          <p:nvPr/>
        </p:nvSpPr>
        <p:spPr>
          <a:xfrm rot="5400000">
            <a:off x="2394346" y="4893056"/>
            <a:ext cx="14630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8" name="Google Shape;808;g203659cebea_2_87"/>
          <p:cNvSpPr txBox="1"/>
          <p:nvPr/>
        </p:nvSpPr>
        <p:spPr>
          <a:xfrm>
            <a:off x="3214355" y="3849688"/>
            <a:ext cx="3462018" cy="2105025"/>
          </a:xfrm>
          <a:prstGeom prst="rect">
            <a:avLst/>
          </a:prstGeom>
          <a:no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700"/>
              <a:buFont typeface="Arial"/>
              <a:buNone/>
            </a:pPr>
            <a:r>
              <a:rPr b="0" i="0" lang="en-US" sz="1700" u="none" cap="none" strike="noStrike">
                <a:solidFill>
                  <a:schemeClr val="dk1"/>
                </a:solidFill>
                <a:latin typeface="Calibri"/>
                <a:ea typeface="Calibri"/>
                <a:cs typeface="Calibri"/>
                <a:sym typeface="Calibri"/>
              </a:rPr>
              <a:t>From a humble beginning in two trailers in 1971 near US Hwy 1 and 216th street, CHI began with a commitment to community-oriented primary care for all residents of South Miami Dade. That same commitment is evident today.</a:t>
            </a:r>
            <a:endParaRPr b="0" i="0" sz="1400" u="none" cap="none" strike="noStrike">
              <a:solidFill>
                <a:srgbClr val="000000"/>
              </a:solidFill>
              <a:latin typeface="Arial"/>
              <a:ea typeface="Arial"/>
              <a:cs typeface="Arial"/>
              <a:sym typeface="Arial"/>
            </a:endParaRPr>
          </a:p>
        </p:txBody>
      </p:sp>
      <p:pic>
        <p:nvPicPr>
          <p:cNvPr descr="C:\Users\lmperez\AppData\Local\Microsoft\Windows\Temporary Internet Files\Content.Outlook\SS61Y6YG\Doris Ison headshot-oval.jpg" id="809" name="Google Shape;809;g203659cebea_2_87"/>
          <p:cNvPicPr preferRelativeResize="0"/>
          <p:nvPr/>
        </p:nvPicPr>
        <p:blipFill rotWithShape="1">
          <a:blip r:embed="rId4">
            <a:alphaModFix/>
          </a:blip>
          <a:srcRect b="3" l="0" r="613" t="0"/>
          <a:stretch/>
        </p:blipFill>
        <p:spPr>
          <a:xfrm>
            <a:off x="7048500" y="365109"/>
            <a:ext cx="4621006" cy="581183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4" name="Shape 814"/>
        <p:cNvGrpSpPr/>
        <p:nvPr/>
      </p:nvGrpSpPr>
      <p:grpSpPr>
        <a:xfrm>
          <a:off x="0" y="0"/>
          <a:ext cx="0" cy="0"/>
          <a:chOff x="0" y="0"/>
          <a:chExt cx="0" cy="0"/>
        </a:xfrm>
      </p:grpSpPr>
      <p:sp>
        <p:nvSpPr>
          <p:cNvPr id="815" name="Google Shape;815;g203659cebea_2_9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16" name="Google Shape;816;g203659cebea_2_99"/>
          <p:cNvGrpSpPr/>
          <p:nvPr/>
        </p:nvGrpSpPr>
        <p:grpSpPr>
          <a:xfrm>
            <a:off x="2948616" y="643466"/>
            <a:ext cx="6035042" cy="3304320"/>
            <a:chOff x="2948616" y="643466"/>
            <a:chExt cx="6035042" cy="3304320"/>
          </a:xfrm>
        </p:grpSpPr>
        <p:sp>
          <p:nvSpPr>
            <p:cNvPr id="817" name="Google Shape;817;g203659cebea_2_99"/>
            <p:cNvSpPr/>
            <p:nvPr/>
          </p:nvSpPr>
          <p:spPr>
            <a:xfrm>
              <a:off x="2948616" y="643466"/>
              <a:ext cx="6035040" cy="3304319"/>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8" name="Google Shape;818;g203659cebea_2_99"/>
            <p:cNvSpPr/>
            <p:nvPr/>
          </p:nvSpPr>
          <p:spPr>
            <a:xfrm>
              <a:off x="2948618" y="655947"/>
              <a:ext cx="6035040" cy="3291839"/>
            </a:xfrm>
            <a:prstGeom prst="rect">
              <a:avLst/>
            </a:prstGeom>
            <a:gradFill>
              <a:gsLst>
                <a:gs pos="0">
                  <a:srgbClr val="DADADA"/>
                </a:gs>
                <a:gs pos="100000">
                  <a:srgbClr val="FFFFFE"/>
                </a:gs>
              </a:gsLst>
              <a:lin ang="16200000" scaled="0"/>
            </a:gra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A screenshot of a video game&#10;&#10;Description automatically generated with medium confidence" id="819" name="Google Shape;819;g203659cebea_2_99"/>
          <p:cNvPicPr preferRelativeResize="0"/>
          <p:nvPr/>
        </p:nvPicPr>
        <p:blipFill rotWithShape="1">
          <a:blip r:embed="rId3">
            <a:alphaModFix/>
          </a:blip>
          <a:srcRect b="2" l="1140" r="1362" t="0"/>
          <a:stretch/>
        </p:blipFill>
        <p:spPr>
          <a:xfrm>
            <a:off x="3222937" y="924026"/>
            <a:ext cx="5486399" cy="2743200"/>
          </a:xfrm>
          <a:prstGeom prst="rect">
            <a:avLst/>
          </a:prstGeom>
          <a:noFill/>
          <a:ln>
            <a:noFill/>
          </a:ln>
        </p:spPr>
      </p:pic>
      <p:cxnSp>
        <p:nvCxnSpPr>
          <p:cNvPr id="820" name="Google Shape;820;g203659cebea_2_99"/>
          <p:cNvCxnSpPr/>
          <p:nvPr/>
        </p:nvCxnSpPr>
        <p:spPr>
          <a:xfrm rot="10800000">
            <a:off x="6096000" y="4712168"/>
            <a:ext cx="0" cy="914400"/>
          </a:xfrm>
          <a:prstGeom prst="straightConnector1">
            <a:avLst/>
          </a:prstGeom>
          <a:noFill/>
          <a:ln cap="flat" cmpd="sng" w="19050">
            <a:solidFill>
              <a:srgbClr val="595959">
                <a:alpha val="80000"/>
              </a:srgbClr>
            </a:solidFill>
            <a:prstDash val="solid"/>
            <a:miter lim="800000"/>
            <a:headEnd len="sm" w="sm" type="none"/>
            <a:tailEnd len="sm" w="sm" type="none"/>
          </a:ln>
        </p:spPr>
      </p:cxnSp>
      <p:sp>
        <p:nvSpPr>
          <p:cNvPr id="821" name="Google Shape;821;g203659cebea_2_99"/>
          <p:cNvSpPr txBox="1"/>
          <p:nvPr>
            <p:ph idx="1" type="body"/>
          </p:nvPr>
        </p:nvSpPr>
        <p:spPr>
          <a:xfrm>
            <a:off x="6358641" y="4324632"/>
            <a:ext cx="5463300" cy="18180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en-US" sz="3600" u="sng"/>
              <a:t>Vision</a:t>
            </a:r>
            <a:r>
              <a:rPr b="1" lang="en-US" sz="2400"/>
              <a:t> </a:t>
            </a:r>
            <a:endParaRPr/>
          </a:p>
          <a:p>
            <a:pPr indent="0" lvl="0" marL="0" rtl="0" algn="ctr">
              <a:lnSpc>
                <a:spcPct val="100000"/>
              </a:lnSpc>
              <a:spcBef>
                <a:spcPts val="1000"/>
              </a:spcBef>
              <a:spcAft>
                <a:spcPts val="0"/>
              </a:spcAft>
              <a:buClr>
                <a:schemeClr val="dk1"/>
              </a:buClr>
              <a:buSzPct val="100000"/>
              <a:buNone/>
            </a:pPr>
            <a:r>
              <a:rPr lang="en-US" sz="2400"/>
              <a:t>To become the health care provider of choice for the people in South Florida and a teaching center of excellence for health care professionals. </a:t>
            </a:r>
            <a:endParaRPr/>
          </a:p>
        </p:txBody>
      </p:sp>
      <p:sp>
        <p:nvSpPr>
          <p:cNvPr id="822" name="Google Shape;822;g203659cebea_2_99"/>
          <p:cNvSpPr txBox="1"/>
          <p:nvPr/>
        </p:nvSpPr>
        <p:spPr>
          <a:xfrm>
            <a:off x="420708" y="4324616"/>
            <a:ext cx="5463300" cy="233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sng" cap="none" strike="noStrike">
                <a:solidFill>
                  <a:schemeClr val="dk1"/>
                </a:solidFill>
                <a:latin typeface="Calibri"/>
                <a:ea typeface="Calibri"/>
                <a:cs typeface="Calibri"/>
                <a:sym typeface="Calibri"/>
              </a:rPr>
              <a:t>Mission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To deliver safe, accessible, compassionate and culturally competent quality health care services to the people of South Florida while training the next generation of health care professionals.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8CA"/>
        </a:solidFill>
      </p:bgPr>
    </p:bg>
    <p:spTree>
      <p:nvGrpSpPr>
        <p:cNvPr id="827" name="Shape 827"/>
        <p:cNvGrpSpPr/>
        <p:nvPr/>
      </p:nvGrpSpPr>
      <p:grpSpPr>
        <a:xfrm>
          <a:off x="0" y="0"/>
          <a:ext cx="0" cy="0"/>
          <a:chOff x="0" y="0"/>
          <a:chExt cx="0" cy="0"/>
        </a:xfrm>
      </p:grpSpPr>
      <p:sp>
        <p:nvSpPr>
          <p:cNvPr id="828" name="Google Shape;828;g203659cebea_2_130"/>
          <p:cNvSpPr txBox="1"/>
          <p:nvPr/>
        </p:nvSpPr>
        <p:spPr>
          <a:xfrm>
            <a:off x="5377472" y="745038"/>
            <a:ext cx="6415263"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1" lang="en-US" sz="4400" u="none" cap="none" strike="noStrike">
                <a:solidFill>
                  <a:schemeClr val="lt1"/>
                </a:solidFill>
                <a:latin typeface="Calibri"/>
                <a:ea typeface="Calibri"/>
                <a:cs typeface="Calibri"/>
                <a:sym typeface="Calibri"/>
              </a:rPr>
              <a:t>“Patient Care Comes First”</a:t>
            </a:r>
            <a:endParaRPr b="0" i="0" sz="1400" u="none" cap="none" strike="noStrike">
              <a:solidFill>
                <a:srgbClr val="000000"/>
              </a:solidFill>
              <a:latin typeface="Arial"/>
              <a:ea typeface="Arial"/>
              <a:cs typeface="Arial"/>
              <a:sym typeface="Arial"/>
            </a:endParaRPr>
          </a:p>
        </p:txBody>
      </p:sp>
      <p:sp>
        <p:nvSpPr>
          <p:cNvPr id="829" name="Google Shape;829;g203659cebea_2_130"/>
          <p:cNvSpPr/>
          <p:nvPr/>
        </p:nvSpPr>
        <p:spPr>
          <a:xfrm>
            <a:off x="1" y="1"/>
            <a:ext cx="4133221" cy="3548529"/>
          </a:xfrm>
          <a:custGeom>
            <a:rect b="b" l="l" r="r" t="t"/>
            <a:pathLst>
              <a:path extrusionOk="0" h="3548529" w="4133221">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30" name="Google Shape;830;g203659cebea_2_130"/>
          <p:cNvSpPr/>
          <p:nvPr/>
        </p:nvSpPr>
        <p:spPr>
          <a:xfrm>
            <a:off x="3801" y="3842187"/>
            <a:ext cx="3321156" cy="3015812"/>
          </a:xfrm>
          <a:custGeom>
            <a:rect b="b" l="l" r="r" t="t"/>
            <a:pathLst>
              <a:path extrusionOk="0" h="3015812" w="3321156">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31" name="Google Shape;831;g203659cebea_2_130"/>
          <p:cNvSpPr/>
          <p:nvPr/>
        </p:nvSpPr>
        <p:spPr>
          <a:xfrm>
            <a:off x="3394530" y="2496668"/>
            <a:ext cx="3118104" cy="3118104"/>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P:\Administration\Laine's Folder\2013\Admin\T. Helberg\Marketing Photos 04-2013\_TYP8342.jpg" id="832" name="Google Shape;832;g203659cebea_2_130"/>
          <p:cNvPicPr preferRelativeResize="0"/>
          <p:nvPr/>
        </p:nvPicPr>
        <p:blipFill rotWithShape="1">
          <a:blip r:embed="rId3">
            <a:alphaModFix/>
          </a:blip>
          <a:srcRect b="1" l="21499" r="1" t="0"/>
          <a:stretch/>
        </p:blipFill>
        <p:spPr>
          <a:xfrm>
            <a:off x="3559122" y="2661260"/>
            <a:ext cx="2788920" cy="2788920"/>
          </a:xfrm>
          <a:custGeom>
            <a:rect b="b" l="l" r="r" t="t"/>
            <a:pathLst>
              <a:path extrusionOk="0" h="2880360" w="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pic>
        <p:nvPicPr>
          <p:cNvPr descr="P:\Administration\Laine's Folder\2013\Admin\T. Helberg\Marketing Photos 04-2013\_TYP8184.jpg" id="833" name="Google Shape;833;g203659cebea_2_130"/>
          <p:cNvPicPr preferRelativeResize="0"/>
          <p:nvPr/>
        </p:nvPicPr>
        <p:blipFill rotWithShape="1">
          <a:blip r:embed="rId4">
            <a:alphaModFix/>
          </a:blip>
          <a:srcRect b="3" l="4404" r="4410" t="0"/>
          <a:stretch/>
        </p:blipFill>
        <p:spPr>
          <a:xfrm>
            <a:off x="20" y="10"/>
            <a:ext cx="3967953" cy="3383270"/>
          </a:xfrm>
          <a:custGeom>
            <a:rect b="b" l="l" r="r" t="t"/>
            <a:pathLst>
              <a:path extrusionOk="0" h="3383280" w="3967973">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ln>
            <a:noFill/>
          </a:ln>
        </p:spPr>
      </p:pic>
      <p:pic>
        <p:nvPicPr>
          <p:cNvPr descr="E:\professional photos 2011\Photo 2\pics 155.JPG" id="834" name="Google Shape;834;g203659cebea_2_130"/>
          <p:cNvPicPr preferRelativeResize="0"/>
          <p:nvPr/>
        </p:nvPicPr>
        <p:blipFill rotWithShape="1">
          <a:blip r:embed="rId5">
            <a:alphaModFix/>
          </a:blip>
          <a:srcRect b="0" l="1765" r="24357" t="0"/>
          <a:stretch/>
        </p:blipFill>
        <p:spPr>
          <a:xfrm>
            <a:off x="4825" y="4007260"/>
            <a:ext cx="3155071" cy="2850749"/>
          </a:xfrm>
          <a:custGeom>
            <a:rect b="b" l="l" r="r" t="t"/>
            <a:pathLst>
              <a:path extrusionOk="0" h="2850749" w="3155071">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ln>
            <a:noFill/>
          </a:ln>
        </p:spPr>
      </p:pic>
      <p:pic>
        <p:nvPicPr>
          <p:cNvPr id="835" name="Google Shape;835;g203659cebea_2_130"/>
          <p:cNvPicPr preferRelativeResize="0"/>
          <p:nvPr/>
        </p:nvPicPr>
        <p:blipFill rotWithShape="1">
          <a:blip r:embed="rId6">
            <a:alphaModFix/>
          </a:blip>
          <a:srcRect b="0" l="0" r="0" t="0"/>
          <a:stretch/>
        </p:blipFill>
        <p:spPr>
          <a:xfrm>
            <a:off x="6810907" y="3842187"/>
            <a:ext cx="5225956" cy="25517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9" name="Shape 839"/>
        <p:cNvGrpSpPr/>
        <p:nvPr/>
      </p:nvGrpSpPr>
      <p:grpSpPr>
        <a:xfrm>
          <a:off x="0" y="0"/>
          <a:ext cx="0" cy="0"/>
          <a:chOff x="0" y="0"/>
          <a:chExt cx="0" cy="0"/>
        </a:xfrm>
      </p:grpSpPr>
      <p:sp>
        <p:nvSpPr>
          <p:cNvPr id="840" name="Google Shape;840;g203659cebea_2_142"/>
          <p:cNvSpPr/>
          <p:nvPr/>
        </p:nvSpPr>
        <p:spPr>
          <a:xfrm>
            <a:off x="1524" y="0"/>
            <a:ext cx="1219047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1" name="Google Shape;841;g203659cebea_2_142"/>
          <p:cNvSpPr/>
          <p:nvPr/>
        </p:nvSpPr>
        <p:spPr>
          <a:xfrm>
            <a:off x="0" y="0"/>
            <a:ext cx="8663583" cy="6858478"/>
          </a:xfrm>
          <a:custGeom>
            <a:rect b="b" l="l" r="r" t="t"/>
            <a:pathLst>
              <a:path extrusionOk="0" h="6858478" w="8663583">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rgbClr val="262626">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2" name="Google Shape;842;g203659cebea_2_142"/>
          <p:cNvSpPr/>
          <p:nvPr/>
        </p:nvSpPr>
        <p:spPr>
          <a:xfrm>
            <a:off x="0" y="0"/>
            <a:ext cx="8234957" cy="6858478"/>
          </a:xfrm>
          <a:custGeom>
            <a:rect b="b" l="l" r="r" t="t"/>
            <a:pathLst>
              <a:path extrusionOk="0" h="6858478" w="8234957">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3" name="Google Shape;843;g203659cebea_2_142"/>
          <p:cNvSpPr txBox="1"/>
          <p:nvPr>
            <p:ph type="title"/>
          </p:nvPr>
        </p:nvSpPr>
        <p:spPr>
          <a:xfrm>
            <a:off x="804672" y="365125"/>
            <a:ext cx="437888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Program Background</a:t>
            </a:r>
            <a:endParaRPr/>
          </a:p>
        </p:txBody>
      </p:sp>
      <p:sp>
        <p:nvSpPr>
          <p:cNvPr id="844" name="Google Shape;844;g203659cebea_2_142"/>
          <p:cNvSpPr txBox="1"/>
          <p:nvPr>
            <p:ph idx="1" type="body"/>
          </p:nvPr>
        </p:nvSpPr>
        <p:spPr>
          <a:xfrm>
            <a:off x="652272" y="1873413"/>
            <a:ext cx="5443728" cy="46194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700"/>
              <a:buChar char="•"/>
            </a:pPr>
            <a:r>
              <a:rPr lang="en-US" sz="1700"/>
              <a:t>Jessie C. Trice, a trailblazer in the Community Health Center Movement.  Former Chairperson of National Association of Community Health Center Board of Directors. </a:t>
            </a:r>
            <a:endParaRPr/>
          </a:p>
          <a:p>
            <a:pPr indent="-228600" lvl="0" marL="228600" rtl="0" algn="l">
              <a:lnSpc>
                <a:spcPct val="90000"/>
              </a:lnSpc>
              <a:spcBef>
                <a:spcPts val="1000"/>
              </a:spcBef>
              <a:spcAft>
                <a:spcPts val="0"/>
              </a:spcAft>
              <a:buClr>
                <a:schemeClr val="lt1"/>
              </a:buClr>
              <a:buSzPts val="1700"/>
              <a:buChar char="•"/>
            </a:pPr>
            <a:r>
              <a:rPr lang="en-US" sz="1700"/>
              <a:t>The Jessie Trice Prevention Program is an innovative community-based initiative to educate and screen women for breast and cervical cancers. </a:t>
            </a:r>
            <a:endParaRPr/>
          </a:p>
          <a:p>
            <a:pPr indent="-228600" lvl="0" marL="228600" rtl="0" algn="l">
              <a:lnSpc>
                <a:spcPct val="90000"/>
              </a:lnSpc>
              <a:spcBef>
                <a:spcPts val="1000"/>
              </a:spcBef>
              <a:spcAft>
                <a:spcPts val="0"/>
              </a:spcAft>
              <a:buClr>
                <a:schemeClr val="lt1"/>
              </a:buClr>
              <a:buSzPts val="1700"/>
              <a:buChar char="•"/>
            </a:pPr>
            <a:r>
              <a:rPr lang="en-US" sz="1700"/>
              <a:t>South Florida residents lack access to healthcare, low beat cancers screening rates, limited medical knowledge, and greater exposure to risk factors for breast cancer.</a:t>
            </a:r>
            <a:endParaRPr/>
          </a:p>
          <a:p>
            <a:pPr indent="-228600" lvl="0" marL="228600" rtl="0" algn="l">
              <a:lnSpc>
                <a:spcPct val="90000"/>
              </a:lnSpc>
              <a:spcBef>
                <a:spcPts val="1000"/>
              </a:spcBef>
              <a:spcAft>
                <a:spcPts val="0"/>
              </a:spcAft>
              <a:buClr>
                <a:schemeClr val="lt1"/>
              </a:buClr>
              <a:buSzPts val="1700"/>
              <a:buChar char="•"/>
            </a:pPr>
            <a:r>
              <a:rPr lang="en-US" sz="1700"/>
              <a:t>In collaboration with partner federally qualified health centers, the JTCPP was created to reduce the rate of death from cancer among the low income African American and Hispanic populations. </a:t>
            </a:r>
            <a:endParaRPr/>
          </a:p>
        </p:txBody>
      </p:sp>
      <p:pic>
        <p:nvPicPr>
          <p:cNvPr id="845" name="Google Shape;845;g203659cebea_2_142"/>
          <p:cNvPicPr preferRelativeResize="0"/>
          <p:nvPr/>
        </p:nvPicPr>
        <p:blipFill rotWithShape="1">
          <a:blip r:embed="rId3">
            <a:alphaModFix/>
          </a:blip>
          <a:srcRect b="0" l="0" r="0" t="0"/>
          <a:stretch/>
        </p:blipFill>
        <p:spPr>
          <a:xfrm>
            <a:off x="7106802" y="612034"/>
            <a:ext cx="4772455" cy="2326571"/>
          </a:xfrm>
          <a:prstGeom prst="rect">
            <a:avLst/>
          </a:prstGeom>
          <a:noFill/>
          <a:ln>
            <a:noFill/>
          </a:ln>
        </p:spPr>
      </p:pic>
      <p:pic>
        <p:nvPicPr>
          <p:cNvPr id="846" name="Google Shape;846;g203659cebea_2_142"/>
          <p:cNvPicPr preferRelativeResize="0"/>
          <p:nvPr>
            <p:ph idx="2" type="body"/>
          </p:nvPr>
        </p:nvPicPr>
        <p:blipFill rotWithShape="1">
          <a:blip r:embed="rId4">
            <a:alphaModFix/>
          </a:blip>
          <a:srcRect b="17788" l="0" r="1" t="25334"/>
          <a:stretch/>
        </p:blipFill>
        <p:spPr>
          <a:xfrm>
            <a:off x="8716163" y="3429000"/>
            <a:ext cx="3163094" cy="241401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0" name="Shape 850"/>
        <p:cNvGrpSpPr/>
        <p:nvPr/>
      </p:nvGrpSpPr>
      <p:grpSpPr>
        <a:xfrm>
          <a:off x="0" y="0"/>
          <a:ext cx="0" cy="0"/>
          <a:chOff x="0" y="0"/>
          <a:chExt cx="0" cy="0"/>
        </a:xfrm>
      </p:grpSpPr>
      <p:sp>
        <p:nvSpPr>
          <p:cNvPr id="851" name="Google Shape;851;g203659cebea_2_15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2" name="Google Shape;852;g203659cebea_2_152"/>
          <p:cNvSpPr/>
          <p:nvPr/>
        </p:nvSpPr>
        <p:spPr>
          <a:xfrm>
            <a:off x="0" y="0"/>
            <a:ext cx="6126740" cy="6857542"/>
          </a:xfrm>
          <a:custGeom>
            <a:rect b="b" l="l" r="r" t="t"/>
            <a:pathLst>
              <a:path extrusionOk="0" h="6857542" w="6126740">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3" name="Google Shape;853;g203659cebea_2_152"/>
          <p:cNvSpPr/>
          <p:nvPr>
            <p:ph type="title"/>
          </p:nvPr>
        </p:nvSpPr>
        <p:spPr>
          <a:xfrm>
            <a:off x="1315431" y="757068"/>
            <a:ext cx="4220967" cy="1907840"/>
          </a:xfrm>
          <a:prstGeom prst="ellipse">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100"/>
              <a:buFont typeface="Calibri"/>
              <a:buNone/>
            </a:pPr>
            <a:r>
              <a:rPr lang="en-US" sz="4100">
                <a:solidFill>
                  <a:schemeClr val="lt1"/>
                </a:solidFill>
              </a:rPr>
              <a:t>Project Goals 2021-2022</a:t>
            </a:r>
            <a:endParaRPr/>
          </a:p>
        </p:txBody>
      </p:sp>
      <p:grpSp>
        <p:nvGrpSpPr>
          <p:cNvPr id="854" name="Google Shape;854;g203659cebea_2_152"/>
          <p:cNvGrpSpPr/>
          <p:nvPr/>
        </p:nvGrpSpPr>
        <p:grpSpPr>
          <a:xfrm>
            <a:off x="640080" y="640080"/>
            <a:ext cx="1128382" cy="847206"/>
            <a:chOff x="5307830" y="325570"/>
            <a:chExt cx="1128382" cy="847206"/>
          </a:xfrm>
        </p:grpSpPr>
        <p:sp>
          <p:nvSpPr>
            <p:cNvPr id="855" name="Google Shape;855;g203659cebea_2_152"/>
            <p:cNvSpPr/>
            <p:nvPr/>
          </p:nvSpPr>
          <p:spPr>
            <a:xfrm>
              <a:off x="5307830" y="577396"/>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6" name="Google Shape;856;g203659cebea_2_152"/>
            <p:cNvSpPr/>
            <p:nvPr/>
          </p:nvSpPr>
          <p:spPr>
            <a:xfrm>
              <a:off x="5885720" y="325570"/>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857" name="Google Shape;857;g203659cebea_2_152"/>
          <p:cNvPicPr preferRelativeResize="0"/>
          <p:nvPr/>
        </p:nvPicPr>
        <p:blipFill rotWithShape="1">
          <a:blip r:embed="rId3">
            <a:alphaModFix/>
          </a:blip>
          <a:srcRect b="0" l="0" r="0" t="0"/>
          <a:stretch/>
        </p:blipFill>
        <p:spPr>
          <a:xfrm>
            <a:off x="9589003" y="5554153"/>
            <a:ext cx="2602997" cy="1271019"/>
          </a:xfrm>
          <a:prstGeom prst="rect">
            <a:avLst/>
          </a:prstGeom>
          <a:noFill/>
          <a:ln>
            <a:noFill/>
          </a:ln>
        </p:spPr>
      </p:pic>
      <p:pic>
        <p:nvPicPr>
          <p:cNvPr id="858" name="Google Shape;858;g203659cebea_2_152"/>
          <p:cNvPicPr preferRelativeResize="0"/>
          <p:nvPr/>
        </p:nvPicPr>
        <p:blipFill rotWithShape="1">
          <a:blip r:embed="rId4">
            <a:alphaModFix/>
          </a:blip>
          <a:srcRect b="0" l="0" r="0" t="0"/>
          <a:stretch/>
        </p:blipFill>
        <p:spPr>
          <a:xfrm>
            <a:off x="397328" y="2541761"/>
            <a:ext cx="11397343" cy="30119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3" name="Shape 863"/>
        <p:cNvGrpSpPr/>
        <p:nvPr/>
      </p:nvGrpSpPr>
      <p:grpSpPr>
        <a:xfrm>
          <a:off x="0" y="0"/>
          <a:ext cx="0" cy="0"/>
          <a:chOff x="0" y="0"/>
          <a:chExt cx="0" cy="0"/>
        </a:xfrm>
      </p:grpSpPr>
      <p:sp>
        <p:nvSpPr>
          <p:cNvPr id="864" name="Google Shape;864;g203659cebea_2_16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5" name="Google Shape;865;g203659cebea_2_163"/>
          <p:cNvSpPr/>
          <p:nvPr/>
        </p:nvSpPr>
        <p:spPr>
          <a:xfrm>
            <a:off x="0" y="0"/>
            <a:ext cx="7539505" cy="6857542"/>
          </a:xfrm>
          <a:custGeom>
            <a:rect b="b" l="l" r="r" t="t"/>
            <a:pathLst>
              <a:path extrusionOk="0" h="6857542" w="7539505">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6" name="Google Shape;866;g203659cebea_2_163"/>
          <p:cNvSpPr txBox="1"/>
          <p:nvPr>
            <p:ph type="title"/>
          </p:nvPr>
        </p:nvSpPr>
        <p:spPr>
          <a:xfrm>
            <a:off x="7636926" y="2316544"/>
            <a:ext cx="4457653" cy="157160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7200">
                <a:latin typeface="Calibri"/>
                <a:ea typeface="Calibri"/>
                <a:cs typeface="Calibri"/>
                <a:sym typeface="Calibri"/>
              </a:rPr>
              <a:t>Program Design</a:t>
            </a:r>
            <a:endParaRPr/>
          </a:p>
        </p:txBody>
      </p:sp>
      <p:sp>
        <p:nvSpPr>
          <p:cNvPr id="867" name="Google Shape;867;g203659cebea_2_163"/>
          <p:cNvSpPr txBox="1"/>
          <p:nvPr>
            <p:ph idx="1" type="body"/>
          </p:nvPr>
        </p:nvSpPr>
        <p:spPr>
          <a:xfrm>
            <a:off x="496824" y="1654629"/>
            <a:ext cx="6132576" cy="4776161"/>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lt1"/>
              </a:buClr>
              <a:buSzPct val="59770"/>
              <a:buNone/>
            </a:pPr>
            <a:r>
              <a:rPr lang="en-US" sz="6357">
                <a:solidFill>
                  <a:schemeClr val="lt1"/>
                </a:solidFill>
                <a:latin typeface="Calibri"/>
                <a:ea typeface="Calibri"/>
                <a:cs typeface="Calibri"/>
                <a:sym typeface="Calibri"/>
              </a:rPr>
              <a:t>JTCPP aimed to ensure every woman received a breast and cervical cancer through education.</a:t>
            </a:r>
            <a:endParaRPr sz="4957"/>
          </a:p>
          <a:p>
            <a:pPr indent="-571515" lvl="0"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Breast and Cervical models:</a:t>
            </a:r>
            <a:endParaRPr sz="4957"/>
          </a:p>
          <a:p>
            <a:pPr indent="-571515" lvl="1"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Show how to do a self breast exam</a:t>
            </a:r>
            <a:endParaRPr sz="4557"/>
          </a:p>
          <a:p>
            <a:pPr indent="-571515" lvl="1"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Aprons</a:t>
            </a:r>
            <a:endParaRPr sz="4557"/>
          </a:p>
          <a:p>
            <a:pPr indent="-571515" lvl="1"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Literature</a:t>
            </a:r>
            <a:endParaRPr sz="4557"/>
          </a:p>
          <a:p>
            <a:pPr indent="0" lvl="0" marL="0" rtl="0" algn="l">
              <a:lnSpc>
                <a:spcPct val="90000"/>
              </a:lnSpc>
              <a:spcBef>
                <a:spcPts val="1000"/>
              </a:spcBef>
              <a:spcAft>
                <a:spcPts val="0"/>
              </a:spcAft>
              <a:buClr>
                <a:schemeClr val="lt1"/>
              </a:buClr>
              <a:buSzPct val="59770"/>
              <a:buNone/>
            </a:pPr>
            <a:r>
              <a:rPr lang="en-US" sz="6357">
                <a:solidFill>
                  <a:schemeClr val="lt1"/>
                </a:solidFill>
                <a:latin typeface="Calibri"/>
                <a:ea typeface="Calibri"/>
                <a:cs typeface="Calibri"/>
                <a:sym typeface="Calibri"/>
              </a:rPr>
              <a:t>Assessment and screening also facilitate to link to healthcare services</a:t>
            </a:r>
            <a:endParaRPr sz="4957"/>
          </a:p>
          <a:p>
            <a:pPr indent="-571515" lvl="0"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Demographics</a:t>
            </a:r>
            <a:endParaRPr sz="4957"/>
          </a:p>
          <a:p>
            <a:pPr indent="-571515" lvl="0"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Family History</a:t>
            </a:r>
            <a:endParaRPr sz="4957"/>
          </a:p>
          <a:p>
            <a:pPr indent="-571515" lvl="0"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Breast Cancer Assessment</a:t>
            </a:r>
            <a:endParaRPr sz="4957"/>
          </a:p>
          <a:p>
            <a:pPr indent="-571515" lvl="0"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Cervical Cancer Assessment</a:t>
            </a:r>
            <a:endParaRPr sz="4957"/>
          </a:p>
          <a:p>
            <a:pPr indent="-571515" lvl="0"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Recommendations / Referrals </a:t>
            </a:r>
            <a:endParaRPr sz="4957"/>
          </a:p>
          <a:p>
            <a:pPr indent="0" lvl="0" marL="0" rtl="0" algn="l">
              <a:lnSpc>
                <a:spcPct val="90000"/>
              </a:lnSpc>
              <a:spcBef>
                <a:spcPts val="1000"/>
              </a:spcBef>
              <a:spcAft>
                <a:spcPts val="0"/>
              </a:spcAft>
              <a:buClr>
                <a:schemeClr val="lt1"/>
              </a:buClr>
              <a:buSzPct val="59770"/>
              <a:buNone/>
            </a:pPr>
            <a:r>
              <a:rPr lang="en-US" sz="6357">
                <a:solidFill>
                  <a:schemeClr val="lt1"/>
                </a:solidFill>
                <a:latin typeface="Calibri"/>
                <a:ea typeface="Calibri"/>
                <a:cs typeface="Calibri"/>
                <a:sym typeface="Calibri"/>
              </a:rPr>
              <a:t>Outreach Database</a:t>
            </a:r>
            <a:endParaRPr sz="4957"/>
          </a:p>
          <a:p>
            <a:pPr indent="-571515" lvl="0" marL="571500" rtl="0" algn="l">
              <a:lnSpc>
                <a:spcPct val="90000"/>
              </a:lnSpc>
              <a:spcBef>
                <a:spcPts val="1000"/>
              </a:spcBef>
              <a:spcAft>
                <a:spcPts val="0"/>
              </a:spcAft>
              <a:buClr>
                <a:schemeClr val="lt1"/>
              </a:buClr>
              <a:buSzPct val="100000"/>
              <a:buFont typeface="Arial"/>
              <a:buChar char="•"/>
            </a:pPr>
            <a:r>
              <a:rPr lang="en-US" sz="6357">
                <a:solidFill>
                  <a:schemeClr val="lt1"/>
                </a:solidFill>
                <a:latin typeface="Calibri"/>
                <a:ea typeface="Calibri"/>
                <a:cs typeface="Calibri"/>
                <a:sym typeface="Calibri"/>
              </a:rPr>
              <a:t>Access by FQHCs to analyze variables related to number of participant screened, screenings outcomes, referrals and linkage, follow up as well as demographics</a:t>
            </a:r>
            <a:endParaRPr sz="4957"/>
          </a:p>
          <a:p>
            <a:pPr indent="0" lvl="1" marL="0" rtl="0" algn="r">
              <a:lnSpc>
                <a:spcPct val="90000"/>
              </a:lnSpc>
              <a:spcBef>
                <a:spcPts val="1000"/>
              </a:spcBef>
              <a:spcAft>
                <a:spcPts val="0"/>
              </a:spcAft>
              <a:buClr>
                <a:srgbClr val="888888"/>
              </a:buClr>
              <a:buSzPct val="100000"/>
              <a:buNone/>
            </a:pPr>
            <a:r>
              <a:t/>
            </a:r>
            <a:endParaRPr sz="600">
              <a:solidFill>
                <a:schemeClr val="lt1"/>
              </a:solidFill>
              <a:latin typeface="Calibri"/>
              <a:ea typeface="Calibri"/>
              <a:cs typeface="Calibri"/>
              <a:sym typeface="Calibri"/>
            </a:endParaRPr>
          </a:p>
          <a:p>
            <a:pPr indent="0" lvl="0" marL="0" rtl="0" algn="r">
              <a:lnSpc>
                <a:spcPct val="90000"/>
              </a:lnSpc>
              <a:spcBef>
                <a:spcPts val="1000"/>
              </a:spcBef>
              <a:spcAft>
                <a:spcPts val="0"/>
              </a:spcAft>
              <a:buClr>
                <a:srgbClr val="888888"/>
              </a:buClr>
              <a:buSzPct val="100000"/>
              <a:buNone/>
            </a:pPr>
            <a:r>
              <a:t/>
            </a:r>
            <a:endParaRPr sz="600">
              <a:solidFill>
                <a:schemeClr val="lt1"/>
              </a:solidFill>
              <a:latin typeface="Calibri"/>
              <a:ea typeface="Calibri"/>
              <a:cs typeface="Calibri"/>
              <a:sym typeface="Calibri"/>
            </a:endParaRPr>
          </a:p>
          <a:p>
            <a:pPr indent="0" lvl="0" marL="0" rtl="0" algn="r">
              <a:lnSpc>
                <a:spcPct val="90000"/>
              </a:lnSpc>
              <a:spcBef>
                <a:spcPts val="1000"/>
              </a:spcBef>
              <a:spcAft>
                <a:spcPts val="0"/>
              </a:spcAft>
              <a:buClr>
                <a:srgbClr val="888888"/>
              </a:buClr>
              <a:buSzPct val="100000"/>
              <a:buNone/>
            </a:pPr>
            <a:r>
              <a:t/>
            </a:r>
            <a:endParaRPr sz="600">
              <a:solidFill>
                <a:schemeClr val="lt1"/>
              </a:solidFill>
              <a:latin typeface="Calibri"/>
              <a:ea typeface="Calibri"/>
              <a:cs typeface="Calibri"/>
              <a:sym typeface="Calibri"/>
            </a:endParaRPr>
          </a:p>
          <a:p>
            <a:pPr indent="0" lvl="0" marL="0" rtl="0" algn="r">
              <a:lnSpc>
                <a:spcPct val="90000"/>
              </a:lnSpc>
              <a:spcBef>
                <a:spcPts val="1000"/>
              </a:spcBef>
              <a:spcAft>
                <a:spcPts val="0"/>
              </a:spcAft>
              <a:buClr>
                <a:srgbClr val="888888"/>
              </a:buClr>
              <a:buSzPct val="100000"/>
              <a:buNone/>
            </a:pPr>
            <a:r>
              <a:t/>
            </a:r>
            <a:endParaRPr sz="600">
              <a:solidFill>
                <a:schemeClr val="lt1"/>
              </a:solidFill>
              <a:latin typeface="Calibri"/>
              <a:ea typeface="Calibri"/>
              <a:cs typeface="Calibri"/>
              <a:sym typeface="Calibri"/>
            </a:endParaRPr>
          </a:p>
          <a:p>
            <a:pPr indent="0" lvl="0" marL="0" rtl="0" algn="r">
              <a:lnSpc>
                <a:spcPct val="90000"/>
              </a:lnSpc>
              <a:spcBef>
                <a:spcPts val="1000"/>
              </a:spcBef>
              <a:spcAft>
                <a:spcPts val="0"/>
              </a:spcAft>
              <a:buClr>
                <a:srgbClr val="888888"/>
              </a:buClr>
              <a:buSzPct val="100000"/>
              <a:buNone/>
            </a:pPr>
            <a:r>
              <a:t/>
            </a:r>
            <a:endParaRPr sz="600">
              <a:solidFill>
                <a:schemeClr val="lt1"/>
              </a:solidFill>
              <a:latin typeface="Calibri"/>
              <a:ea typeface="Calibri"/>
              <a:cs typeface="Calibri"/>
              <a:sym typeface="Calibri"/>
            </a:endParaRPr>
          </a:p>
          <a:p>
            <a:pPr indent="0" lvl="0" marL="0" rtl="0" algn="r">
              <a:lnSpc>
                <a:spcPct val="90000"/>
              </a:lnSpc>
              <a:spcBef>
                <a:spcPts val="1000"/>
              </a:spcBef>
              <a:spcAft>
                <a:spcPts val="0"/>
              </a:spcAft>
              <a:buClr>
                <a:srgbClr val="888888"/>
              </a:buClr>
              <a:buSzPct val="100000"/>
              <a:buNone/>
            </a:pPr>
            <a:r>
              <a:t/>
            </a:r>
            <a:endParaRPr sz="600">
              <a:solidFill>
                <a:schemeClr val="lt1"/>
              </a:solidFill>
              <a:latin typeface="Calibri"/>
              <a:ea typeface="Calibri"/>
              <a:cs typeface="Calibri"/>
              <a:sym typeface="Calibri"/>
            </a:endParaRPr>
          </a:p>
        </p:txBody>
      </p:sp>
      <p:grpSp>
        <p:nvGrpSpPr>
          <p:cNvPr id="868" name="Google Shape;868;g203659cebea_2_163"/>
          <p:cNvGrpSpPr/>
          <p:nvPr/>
        </p:nvGrpSpPr>
        <p:grpSpPr>
          <a:xfrm>
            <a:off x="640080" y="640080"/>
            <a:ext cx="1128382" cy="847206"/>
            <a:chOff x="5307830" y="325570"/>
            <a:chExt cx="1128382" cy="847206"/>
          </a:xfrm>
        </p:grpSpPr>
        <p:sp>
          <p:nvSpPr>
            <p:cNvPr id="869" name="Google Shape;869;g203659cebea_2_163"/>
            <p:cNvSpPr/>
            <p:nvPr/>
          </p:nvSpPr>
          <p:spPr>
            <a:xfrm>
              <a:off x="5307830" y="577396"/>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0" name="Google Shape;870;g203659cebea_2_163"/>
            <p:cNvSpPr/>
            <p:nvPr/>
          </p:nvSpPr>
          <p:spPr>
            <a:xfrm>
              <a:off x="5885720" y="325570"/>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871" name="Google Shape;871;g203659cebea_2_163"/>
          <p:cNvPicPr preferRelativeResize="0"/>
          <p:nvPr/>
        </p:nvPicPr>
        <p:blipFill rotWithShape="1">
          <a:blip r:embed="rId3">
            <a:alphaModFix/>
          </a:blip>
          <a:srcRect b="0" l="0" r="0" t="0"/>
          <a:stretch/>
        </p:blipFill>
        <p:spPr>
          <a:xfrm>
            <a:off x="9589003" y="5554153"/>
            <a:ext cx="2602997" cy="127101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g203659cebea_2_17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Program Implementation</a:t>
            </a:r>
            <a:endParaRPr/>
          </a:p>
        </p:txBody>
      </p:sp>
      <p:sp>
        <p:nvSpPr>
          <p:cNvPr id="877" name="Google Shape;877;g203659cebea_2_175"/>
          <p:cNvSpPr txBox="1"/>
          <p:nvPr>
            <p:ph idx="1" type="body"/>
          </p:nvPr>
        </p:nvSpPr>
        <p:spPr>
          <a:xfrm>
            <a:off x="862014" y="1273969"/>
            <a:ext cx="5157787" cy="7358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People</a:t>
            </a:r>
            <a:endParaRPr/>
          </a:p>
        </p:txBody>
      </p:sp>
      <p:sp>
        <p:nvSpPr>
          <p:cNvPr id="878" name="Google Shape;878;g203659cebea_2_175"/>
          <p:cNvSpPr txBox="1"/>
          <p:nvPr>
            <p:ph idx="2" type="body"/>
          </p:nvPr>
        </p:nvSpPr>
        <p:spPr>
          <a:xfrm>
            <a:off x="720045" y="2009803"/>
            <a:ext cx="5157787"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Implemented utilizing Certified Community Health Workers that would go into the community to educate and assess woman of all ages on the importance of prevention on breast and cervical cancers</a:t>
            </a:r>
            <a:endParaRPr/>
          </a:p>
        </p:txBody>
      </p:sp>
      <p:sp>
        <p:nvSpPr>
          <p:cNvPr id="879" name="Google Shape;879;g203659cebea_2_175"/>
          <p:cNvSpPr txBox="1"/>
          <p:nvPr>
            <p:ph idx="3" type="body"/>
          </p:nvPr>
        </p:nvSpPr>
        <p:spPr>
          <a:xfrm>
            <a:off x="6084887" y="1184531"/>
            <a:ext cx="5183188" cy="6827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Methods</a:t>
            </a:r>
            <a:endParaRPr/>
          </a:p>
        </p:txBody>
      </p:sp>
      <p:pic>
        <p:nvPicPr>
          <p:cNvPr id="880" name="Google Shape;880;g203659cebea_2_175"/>
          <p:cNvPicPr preferRelativeResize="0"/>
          <p:nvPr>
            <p:ph idx="4" type="body"/>
          </p:nvPr>
        </p:nvPicPr>
        <p:blipFill rotWithShape="1">
          <a:blip r:embed="rId3">
            <a:alphaModFix/>
          </a:blip>
          <a:srcRect b="0" l="0" r="0" t="0"/>
          <a:stretch/>
        </p:blipFill>
        <p:spPr>
          <a:xfrm>
            <a:off x="9589003" y="5554153"/>
            <a:ext cx="2602997" cy="1271019"/>
          </a:xfrm>
          <a:prstGeom prst="rect">
            <a:avLst/>
          </a:prstGeom>
          <a:noFill/>
          <a:ln>
            <a:noFill/>
          </a:ln>
        </p:spPr>
      </p:pic>
      <p:grpSp>
        <p:nvGrpSpPr>
          <p:cNvPr id="881" name="Google Shape;881;g203659cebea_2_175"/>
          <p:cNvGrpSpPr/>
          <p:nvPr/>
        </p:nvGrpSpPr>
        <p:grpSpPr>
          <a:xfrm>
            <a:off x="6042027" y="1851763"/>
            <a:ext cx="5048247" cy="3364702"/>
            <a:chOff x="0" y="1518"/>
            <a:chExt cx="5048247" cy="3364702"/>
          </a:xfrm>
        </p:grpSpPr>
        <p:sp>
          <p:nvSpPr>
            <p:cNvPr id="882" name="Google Shape;882;g203659cebea_2_175"/>
            <p:cNvSpPr/>
            <p:nvPr/>
          </p:nvSpPr>
          <p:spPr>
            <a:xfrm>
              <a:off x="0" y="2032609"/>
              <a:ext cx="5048247" cy="1333611"/>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g203659cebea_2_175"/>
            <p:cNvSpPr txBox="1"/>
            <p:nvPr/>
          </p:nvSpPr>
          <p:spPr>
            <a:xfrm>
              <a:off x="0" y="2032609"/>
              <a:ext cx="5048247" cy="1333611"/>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chemeClr val="lt1"/>
                </a:buClr>
                <a:buSzPts val="1900"/>
                <a:buFont typeface="Calibri"/>
                <a:buNone/>
              </a:pPr>
              <a:r>
                <a:rPr b="0" i="0" lang="en-US" sz="1900" u="none" cap="none" strike="noStrike">
                  <a:solidFill>
                    <a:schemeClr val="lt1"/>
                  </a:solidFill>
                  <a:latin typeface="Calibri"/>
                  <a:ea typeface="Calibri"/>
                  <a:cs typeface="Calibri"/>
                  <a:sym typeface="Calibri"/>
                </a:rPr>
                <a:t>Education session were held at school events, parent /teacher events, health fairs, church events, over the phone education session, zoom meetings and in reach opportunities. </a:t>
              </a:r>
              <a:endParaRPr b="0" i="0" sz="1400" u="none" cap="none" strike="noStrike">
                <a:solidFill>
                  <a:srgbClr val="000000"/>
                </a:solidFill>
                <a:latin typeface="Arial"/>
                <a:ea typeface="Arial"/>
                <a:cs typeface="Arial"/>
                <a:sym typeface="Arial"/>
              </a:endParaRPr>
            </a:p>
          </p:txBody>
        </p:sp>
        <p:sp>
          <p:nvSpPr>
            <p:cNvPr id="884" name="Google Shape;884;g203659cebea_2_175"/>
            <p:cNvSpPr/>
            <p:nvPr/>
          </p:nvSpPr>
          <p:spPr>
            <a:xfrm rot="10800000">
              <a:off x="0" y="1518"/>
              <a:ext cx="5048247" cy="2051095"/>
            </a:xfrm>
            <a:prstGeom prst="upArrowCallout">
              <a:avLst>
                <a:gd fmla="val 25000" name="adj1"/>
                <a:gd fmla="val 25000" name="adj2"/>
                <a:gd fmla="val 25000" name="adj3"/>
                <a:gd fmla="val 64977" name="adj4"/>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g203659cebea_2_175"/>
            <p:cNvSpPr txBox="1"/>
            <p:nvPr/>
          </p:nvSpPr>
          <p:spPr>
            <a:xfrm>
              <a:off x="0" y="1518"/>
              <a:ext cx="5048247" cy="1332740"/>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chemeClr val="lt1"/>
                </a:buClr>
                <a:buSzPts val="1900"/>
                <a:buFont typeface="Calibri"/>
                <a:buNone/>
              </a:pPr>
              <a:r>
                <a:rPr b="0" i="0" lang="en-US" sz="1900" u="none" cap="none" strike="noStrike">
                  <a:solidFill>
                    <a:schemeClr val="lt1"/>
                  </a:solidFill>
                  <a:latin typeface="Calibri"/>
                  <a:ea typeface="Calibri"/>
                  <a:cs typeface="Calibri"/>
                  <a:sym typeface="Calibri"/>
                </a:rPr>
                <a:t>Verbal, touch, and feel of the breast models, pictures, language, and charisma.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g203659cebea_2_1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Outcomes</a:t>
            </a:r>
            <a:br>
              <a:rPr lang="en-US"/>
            </a:br>
            <a:r>
              <a:rPr lang="en-US"/>
              <a:t>Jessie Trice Cancer Prevention Program 2021-2022</a:t>
            </a:r>
            <a:endParaRPr/>
          </a:p>
        </p:txBody>
      </p:sp>
      <p:pic>
        <p:nvPicPr>
          <p:cNvPr id="892" name="Google Shape;892;g203659cebea_2_188"/>
          <p:cNvPicPr preferRelativeResize="0"/>
          <p:nvPr>
            <p:ph idx="4" type="body"/>
          </p:nvPr>
        </p:nvPicPr>
        <p:blipFill rotWithShape="1">
          <a:blip r:embed="rId3">
            <a:alphaModFix/>
          </a:blip>
          <a:srcRect b="0" l="0" r="0" t="0"/>
          <a:stretch/>
        </p:blipFill>
        <p:spPr>
          <a:xfrm>
            <a:off x="9589003" y="5554153"/>
            <a:ext cx="2602997" cy="1271019"/>
          </a:xfrm>
          <a:prstGeom prst="rect">
            <a:avLst/>
          </a:prstGeom>
          <a:noFill/>
          <a:ln>
            <a:noFill/>
          </a:ln>
        </p:spPr>
      </p:pic>
      <p:pic>
        <p:nvPicPr>
          <p:cNvPr id="893" name="Google Shape;893;g203659cebea_2_188"/>
          <p:cNvPicPr preferRelativeResize="0"/>
          <p:nvPr/>
        </p:nvPicPr>
        <p:blipFill rotWithShape="1">
          <a:blip r:embed="rId4">
            <a:alphaModFix/>
          </a:blip>
          <a:srcRect b="0" l="0" r="0" t="0"/>
          <a:stretch/>
        </p:blipFill>
        <p:spPr>
          <a:xfrm>
            <a:off x="944663" y="1882563"/>
            <a:ext cx="10302667" cy="35586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7" name="Shape 327"/>
        <p:cNvGrpSpPr/>
        <p:nvPr/>
      </p:nvGrpSpPr>
      <p:grpSpPr>
        <a:xfrm>
          <a:off x="0" y="0"/>
          <a:ext cx="0" cy="0"/>
          <a:chOff x="0" y="0"/>
          <a:chExt cx="0" cy="0"/>
        </a:xfrm>
      </p:grpSpPr>
      <p:sp>
        <p:nvSpPr>
          <p:cNvPr id="328" name="Google Shape;328;g206c68b315e_0_11"/>
          <p:cNvSpPr/>
          <p:nvPr/>
        </p:nvSpPr>
        <p:spPr>
          <a:xfrm>
            <a:off x="0" y="0"/>
            <a:ext cx="12201670" cy="2086746"/>
          </a:xfrm>
          <a:custGeom>
            <a:rect b="b" l="l" r="r" t="t"/>
            <a:pathLst>
              <a:path extrusionOk="0" h="1534372" w="8971816">
                <a:moveTo>
                  <a:pt x="0" y="0"/>
                </a:moveTo>
                <a:lnTo>
                  <a:pt x="8971816" y="0"/>
                </a:lnTo>
                <a:lnTo>
                  <a:pt x="8971816" y="1534372"/>
                </a:lnTo>
                <a:lnTo>
                  <a:pt x="0" y="1534372"/>
                </a:lnTo>
                <a:close/>
              </a:path>
            </a:pathLst>
          </a:custGeom>
          <a:solidFill>
            <a:srgbClr val="45818E"/>
          </a:solidFill>
          <a:ln>
            <a:noFill/>
          </a:ln>
        </p:spPr>
      </p:sp>
      <p:sp>
        <p:nvSpPr>
          <p:cNvPr id="329" name="Google Shape;329;g206c68b315e_0_11"/>
          <p:cNvSpPr txBox="1"/>
          <p:nvPr/>
        </p:nvSpPr>
        <p:spPr>
          <a:xfrm>
            <a:off x="8237368" y="5444727"/>
            <a:ext cx="140100" cy="29250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Clr>
                <a:srgbClr val="000000"/>
              </a:buClr>
              <a:buSzPts val="1900"/>
              <a:buFont typeface="Arial"/>
              <a:buNone/>
            </a:pPr>
            <a:r>
              <a:rPr b="1" i="0" lang="en-US" sz="1900" u="none" cap="none" strike="noStrike">
                <a:solidFill>
                  <a:srgbClr val="FFFFFF"/>
                </a:solidFill>
                <a:latin typeface="Roboto"/>
                <a:ea typeface="Roboto"/>
                <a:cs typeface="Roboto"/>
                <a:sym typeface="Roboto"/>
              </a:rPr>
              <a:t>6</a:t>
            </a:r>
            <a:endParaRPr b="0" i="0" sz="900" u="none" cap="none" strike="noStrike">
              <a:solidFill>
                <a:srgbClr val="000000"/>
              </a:solidFill>
              <a:latin typeface="Arial"/>
              <a:ea typeface="Arial"/>
              <a:cs typeface="Arial"/>
              <a:sym typeface="Arial"/>
            </a:endParaRPr>
          </a:p>
        </p:txBody>
      </p:sp>
      <p:sp>
        <p:nvSpPr>
          <p:cNvPr id="330" name="Google Shape;330;g206c68b315e_0_11"/>
          <p:cNvSpPr txBox="1"/>
          <p:nvPr/>
        </p:nvSpPr>
        <p:spPr>
          <a:xfrm>
            <a:off x="908081" y="657750"/>
            <a:ext cx="66255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chemeClr val="lt1"/>
                </a:solidFill>
                <a:latin typeface="Tenor Sans"/>
                <a:ea typeface="Tenor Sans"/>
                <a:cs typeface="Tenor Sans"/>
                <a:sym typeface="Tenor Sans"/>
              </a:rPr>
              <a:t>Housekeeping</a:t>
            </a:r>
            <a:endParaRPr b="0" i="0" sz="900" u="none" cap="none" strike="noStrike">
              <a:solidFill>
                <a:schemeClr val="lt1"/>
              </a:solidFill>
              <a:latin typeface="Arial"/>
              <a:ea typeface="Arial"/>
              <a:cs typeface="Arial"/>
              <a:sym typeface="Arial"/>
            </a:endParaRPr>
          </a:p>
        </p:txBody>
      </p:sp>
      <p:grpSp>
        <p:nvGrpSpPr>
          <p:cNvPr id="331" name="Google Shape;331;g206c68b315e_0_11"/>
          <p:cNvGrpSpPr/>
          <p:nvPr/>
        </p:nvGrpSpPr>
        <p:grpSpPr>
          <a:xfrm>
            <a:off x="1131465" y="2411545"/>
            <a:ext cx="6477650" cy="979922"/>
            <a:chOff x="523684" y="3491516"/>
            <a:chExt cx="9715989" cy="1469809"/>
          </a:xfrm>
        </p:grpSpPr>
        <p:sp>
          <p:nvSpPr>
            <p:cNvPr id="332" name="Google Shape;332;g206c68b315e_0_11"/>
            <p:cNvSpPr/>
            <p:nvPr/>
          </p:nvSpPr>
          <p:spPr>
            <a:xfrm>
              <a:off x="523684" y="3491516"/>
              <a:ext cx="519589" cy="632698"/>
            </a:xfrm>
            <a:custGeom>
              <a:rect b="b" l="l" r="r" t="t"/>
              <a:pathLst>
                <a:path extrusionOk="0" h="3374390" w="2771140">
                  <a:moveTo>
                    <a:pt x="0" y="0"/>
                  </a:moveTo>
                  <a:lnTo>
                    <a:pt x="0" y="2471420"/>
                  </a:lnTo>
                  <a:lnTo>
                    <a:pt x="1384300" y="3374390"/>
                  </a:lnTo>
                  <a:lnTo>
                    <a:pt x="2771140" y="2471420"/>
                  </a:lnTo>
                  <a:lnTo>
                    <a:pt x="2771140" y="0"/>
                  </a:lnTo>
                  <a:close/>
                </a:path>
              </a:pathLst>
            </a:custGeom>
            <a:solidFill>
              <a:schemeClr val="accent3"/>
            </a:solidFill>
            <a:ln>
              <a:noFill/>
            </a:ln>
          </p:spPr>
        </p:sp>
        <p:sp>
          <p:nvSpPr>
            <p:cNvPr id="333" name="Google Shape;333;g206c68b315e_0_11"/>
            <p:cNvSpPr txBox="1"/>
            <p:nvPr/>
          </p:nvSpPr>
          <p:spPr>
            <a:xfrm>
              <a:off x="614578" y="3516275"/>
              <a:ext cx="337800" cy="4386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Clr>
                  <a:srgbClr val="000000"/>
                </a:buClr>
                <a:buSzPts val="1900"/>
                <a:buFont typeface="Arial"/>
                <a:buNone/>
              </a:pPr>
              <a:r>
                <a:rPr b="1" i="0" lang="en-US" sz="1900" u="none" cap="none" strike="noStrike">
                  <a:solidFill>
                    <a:srgbClr val="FFFFFF"/>
                  </a:solidFill>
                  <a:latin typeface="Assistant"/>
                  <a:ea typeface="Assistant"/>
                  <a:cs typeface="Assistant"/>
                  <a:sym typeface="Assistant"/>
                </a:rPr>
                <a:t>1</a:t>
              </a:r>
              <a:endParaRPr b="0" i="0" sz="900" u="none" cap="none" strike="noStrike">
                <a:solidFill>
                  <a:srgbClr val="000000"/>
                </a:solidFill>
                <a:latin typeface="Arial"/>
                <a:ea typeface="Arial"/>
                <a:cs typeface="Arial"/>
                <a:sym typeface="Arial"/>
              </a:endParaRPr>
            </a:p>
          </p:txBody>
        </p:sp>
        <p:sp>
          <p:nvSpPr>
            <p:cNvPr id="334" name="Google Shape;334;g206c68b315e_0_11"/>
            <p:cNvSpPr txBox="1"/>
            <p:nvPr/>
          </p:nvSpPr>
          <p:spPr>
            <a:xfrm>
              <a:off x="1236084" y="3508327"/>
              <a:ext cx="2891400" cy="3924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1700"/>
                <a:buFont typeface="Arial"/>
                <a:buNone/>
              </a:pPr>
              <a:r>
                <a:rPr b="1" i="0" lang="en-US" sz="1700" u="none" cap="none" strike="noStrike">
                  <a:solidFill>
                    <a:srgbClr val="45818E"/>
                  </a:solidFill>
                  <a:latin typeface="Tenor Sans"/>
                  <a:ea typeface="Tenor Sans"/>
                  <a:cs typeface="Tenor Sans"/>
                  <a:sym typeface="Tenor Sans"/>
                </a:rPr>
                <a:t>Captions</a:t>
              </a:r>
              <a:endParaRPr b="1" i="0" sz="900" u="none" cap="none" strike="noStrike">
                <a:solidFill>
                  <a:srgbClr val="45818E"/>
                </a:solidFill>
                <a:latin typeface="Tenor Sans"/>
                <a:ea typeface="Tenor Sans"/>
                <a:cs typeface="Tenor Sans"/>
                <a:sym typeface="Tenor Sans"/>
              </a:endParaRPr>
            </a:p>
          </p:txBody>
        </p:sp>
        <p:sp>
          <p:nvSpPr>
            <p:cNvPr id="335" name="Google Shape;335;g206c68b315e_0_11"/>
            <p:cNvSpPr txBox="1"/>
            <p:nvPr/>
          </p:nvSpPr>
          <p:spPr>
            <a:xfrm>
              <a:off x="1236073" y="3970725"/>
              <a:ext cx="9003600" cy="990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500"/>
                <a:buFont typeface="Arial"/>
                <a:buNone/>
              </a:pPr>
              <a:r>
                <a:rPr b="0" i="0" lang="en-US" sz="1300" u="none" cap="none" strike="noStrike">
                  <a:solidFill>
                    <a:srgbClr val="44546A"/>
                  </a:solidFill>
                  <a:latin typeface="Tenor Sans"/>
                  <a:ea typeface="Tenor Sans"/>
                  <a:cs typeface="Tenor Sans"/>
                  <a:sym typeface="Tenor Sans"/>
                </a:rPr>
                <a:t>To adjust or remove captions, click the “Live Transcript” button at the bottom of your Zoom window and select “Hide Subtitle” or “Show Subtitle.”</a:t>
              </a:r>
              <a:endParaRPr b="0" i="0" sz="1300" u="none" cap="none" strike="noStrike">
                <a:solidFill>
                  <a:srgbClr val="44546A"/>
                </a:solidFill>
                <a:latin typeface="Tenor Sans"/>
                <a:ea typeface="Tenor Sans"/>
                <a:cs typeface="Tenor Sans"/>
                <a:sym typeface="Tenor Sans"/>
              </a:endParaRPr>
            </a:p>
          </p:txBody>
        </p:sp>
      </p:grpSp>
      <p:grpSp>
        <p:nvGrpSpPr>
          <p:cNvPr id="336" name="Google Shape;336;g206c68b315e_0_11"/>
          <p:cNvGrpSpPr/>
          <p:nvPr/>
        </p:nvGrpSpPr>
        <p:grpSpPr>
          <a:xfrm>
            <a:off x="1122957" y="3476697"/>
            <a:ext cx="6676830" cy="742668"/>
            <a:chOff x="523685" y="4796953"/>
            <a:chExt cx="10014745" cy="1113947"/>
          </a:xfrm>
        </p:grpSpPr>
        <p:sp>
          <p:nvSpPr>
            <p:cNvPr id="337" name="Google Shape;337;g206c68b315e_0_11"/>
            <p:cNvSpPr/>
            <p:nvPr/>
          </p:nvSpPr>
          <p:spPr>
            <a:xfrm>
              <a:off x="523685" y="4796953"/>
              <a:ext cx="519589" cy="632698"/>
            </a:xfrm>
            <a:custGeom>
              <a:rect b="b" l="l" r="r" t="t"/>
              <a:pathLst>
                <a:path extrusionOk="0" h="3374390" w="2771140">
                  <a:moveTo>
                    <a:pt x="0" y="0"/>
                  </a:moveTo>
                  <a:lnTo>
                    <a:pt x="0" y="2471420"/>
                  </a:lnTo>
                  <a:lnTo>
                    <a:pt x="1384300" y="3374390"/>
                  </a:lnTo>
                  <a:lnTo>
                    <a:pt x="2771140" y="2471420"/>
                  </a:lnTo>
                  <a:lnTo>
                    <a:pt x="2771140" y="0"/>
                  </a:lnTo>
                  <a:close/>
                </a:path>
              </a:pathLst>
            </a:custGeom>
            <a:solidFill>
              <a:schemeClr val="accent3"/>
            </a:solidFill>
            <a:ln>
              <a:noFill/>
            </a:ln>
          </p:spPr>
        </p:sp>
        <p:sp>
          <p:nvSpPr>
            <p:cNvPr id="338" name="Google Shape;338;g206c68b315e_0_11"/>
            <p:cNvSpPr txBox="1"/>
            <p:nvPr/>
          </p:nvSpPr>
          <p:spPr>
            <a:xfrm>
              <a:off x="678328" y="4818875"/>
              <a:ext cx="210300" cy="4386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Clr>
                  <a:srgbClr val="000000"/>
                </a:buClr>
                <a:buSzPts val="1900"/>
                <a:buFont typeface="Arial"/>
                <a:buNone/>
              </a:pPr>
              <a:r>
                <a:rPr b="1" i="0" lang="en-US" sz="1900" u="none" cap="none" strike="noStrike">
                  <a:solidFill>
                    <a:srgbClr val="FFFFFF"/>
                  </a:solidFill>
                  <a:latin typeface="Assistant"/>
                  <a:ea typeface="Assistant"/>
                  <a:cs typeface="Assistant"/>
                  <a:sym typeface="Assistant"/>
                </a:rPr>
                <a:t>2</a:t>
              </a:r>
              <a:endParaRPr b="0" i="0" sz="900" u="none" cap="none" strike="noStrike">
                <a:solidFill>
                  <a:srgbClr val="000000"/>
                </a:solidFill>
                <a:latin typeface="Arial"/>
                <a:ea typeface="Arial"/>
                <a:cs typeface="Arial"/>
                <a:sym typeface="Arial"/>
              </a:endParaRPr>
            </a:p>
          </p:txBody>
        </p:sp>
        <p:sp>
          <p:nvSpPr>
            <p:cNvPr id="339" name="Google Shape;339;g206c68b315e_0_11"/>
            <p:cNvSpPr txBox="1"/>
            <p:nvPr/>
          </p:nvSpPr>
          <p:spPr>
            <a:xfrm>
              <a:off x="1273235" y="4841977"/>
              <a:ext cx="2891400" cy="3924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1700"/>
                <a:buFont typeface="Arial"/>
                <a:buNone/>
              </a:pPr>
              <a:r>
                <a:rPr b="1" i="0" lang="en-US" sz="1700" u="none" cap="none" strike="noStrike">
                  <a:solidFill>
                    <a:srgbClr val="45818E"/>
                  </a:solidFill>
                  <a:latin typeface="Tenor Sans"/>
                  <a:ea typeface="Tenor Sans"/>
                  <a:cs typeface="Tenor Sans"/>
                  <a:sym typeface="Tenor Sans"/>
                </a:rPr>
                <a:t>Questions</a:t>
              </a:r>
              <a:endParaRPr b="1" i="0" sz="900" u="none" cap="none" strike="noStrike">
                <a:solidFill>
                  <a:srgbClr val="45818E"/>
                </a:solidFill>
                <a:latin typeface="Tenor Sans"/>
                <a:ea typeface="Tenor Sans"/>
                <a:cs typeface="Tenor Sans"/>
                <a:sym typeface="Tenor Sans"/>
              </a:endParaRPr>
            </a:p>
          </p:txBody>
        </p:sp>
        <p:sp>
          <p:nvSpPr>
            <p:cNvPr id="340" name="Google Shape;340;g206c68b315e_0_11"/>
            <p:cNvSpPr txBox="1"/>
            <p:nvPr/>
          </p:nvSpPr>
          <p:spPr>
            <a:xfrm>
              <a:off x="1273230" y="5216100"/>
              <a:ext cx="9265200" cy="694800"/>
            </a:xfrm>
            <a:prstGeom prst="rect">
              <a:avLst/>
            </a:prstGeom>
            <a:noFill/>
            <a:ln>
              <a:noFill/>
            </a:ln>
          </p:spPr>
          <p:txBody>
            <a:bodyPr anchorCtr="0" anchor="t" bIns="0" lIns="0" spcFirstLastPara="1" rIns="0" wrap="square" tIns="0">
              <a:spAutoFit/>
            </a:bodyPr>
            <a:lstStyle/>
            <a:p>
              <a:pPr indent="0" lvl="0" marL="12700" marR="0" rtl="0" algn="l">
                <a:lnSpc>
                  <a:spcPct val="115000"/>
                </a:lnSpc>
                <a:spcBef>
                  <a:spcPts val="0"/>
                </a:spcBef>
                <a:spcAft>
                  <a:spcPts val="0"/>
                </a:spcAft>
                <a:buClr>
                  <a:schemeClr val="dk1"/>
                </a:buClr>
                <a:buSzPts val="1500"/>
                <a:buFont typeface="Arial"/>
                <a:buNone/>
              </a:pPr>
              <a:r>
                <a:rPr b="0" i="0" lang="en-US" sz="1400" u="none" cap="none" strike="noStrike">
                  <a:solidFill>
                    <a:srgbClr val="44546A"/>
                  </a:solidFill>
                  <a:latin typeface="Tenor Sans"/>
                  <a:ea typeface="Tenor Sans"/>
                  <a:cs typeface="Tenor Sans"/>
                  <a:sym typeface="Tenor Sans"/>
                </a:rPr>
                <a:t>Please add your questions for the speaker and comments for the group into the Chat box.</a:t>
              </a:r>
              <a:endParaRPr b="0" i="0" sz="1100" u="none" cap="none" strike="noStrike">
                <a:solidFill>
                  <a:srgbClr val="44546A"/>
                </a:solidFill>
                <a:latin typeface="Tenor Sans"/>
                <a:ea typeface="Tenor Sans"/>
                <a:cs typeface="Tenor Sans"/>
                <a:sym typeface="Tenor Sans"/>
              </a:endParaRPr>
            </a:p>
          </p:txBody>
        </p:sp>
      </p:grpSp>
      <p:sp>
        <p:nvSpPr>
          <p:cNvPr id="341" name="Google Shape;341;g206c68b315e_0_11"/>
          <p:cNvSpPr txBox="1"/>
          <p:nvPr/>
        </p:nvSpPr>
        <p:spPr>
          <a:xfrm>
            <a:off x="7533483" y="5996166"/>
            <a:ext cx="19275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Tenor Sans"/>
              <a:ea typeface="Tenor Sans"/>
              <a:cs typeface="Tenor Sans"/>
              <a:sym typeface="Tenor Sans"/>
            </a:endParaRPr>
          </a:p>
        </p:txBody>
      </p:sp>
      <p:grpSp>
        <p:nvGrpSpPr>
          <p:cNvPr id="342" name="Google Shape;342;g206c68b315e_0_11"/>
          <p:cNvGrpSpPr/>
          <p:nvPr/>
        </p:nvGrpSpPr>
        <p:grpSpPr>
          <a:xfrm>
            <a:off x="1135341" y="4569803"/>
            <a:ext cx="6652063" cy="715550"/>
            <a:chOff x="523685" y="6178578"/>
            <a:chExt cx="9977595" cy="1073272"/>
          </a:xfrm>
        </p:grpSpPr>
        <p:sp>
          <p:nvSpPr>
            <p:cNvPr id="343" name="Google Shape;343;g206c68b315e_0_11"/>
            <p:cNvSpPr/>
            <p:nvPr/>
          </p:nvSpPr>
          <p:spPr>
            <a:xfrm>
              <a:off x="523685" y="6178578"/>
              <a:ext cx="519589" cy="632698"/>
            </a:xfrm>
            <a:custGeom>
              <a:rect b="b" l="l" r="r" t="t"/>
              <a:pathLst>
                <a:path extrusionOk="0" h="3374390" w="2771140">
                  <a:moveTo>
                    <a:pt x="0" y="0"/>
                  </a:moveTo>
                  <a:lnTo>
                    <a:pt x="0" y="2471420"/>
                  </a:lnTo>
                  <a:lnTo>
                    <a:pt x="1384300" y="3374390"/>
                  </a:lnTo>
                  <a:lnTo>
                    <a:pt x="2771140" y="2471420"/>
                  </a:lnTo>
                  <a:lnTo>
                    <a:pt x="2771140" y="0"/>
                  </a:lnTo>
                  <a:close/>
                </a:path>
              </a:pathLst>
            </a:custGeom>
            <a:solidFill>
              <a:schemeClr val="accent3"/>
            </a:solidFill>
            <a:ln>
              <a:noFill/>
            </a:ln>
          </p:spPr>
        </p:sp>
        <p:sp>
          <p:nvSpPr>
            <p:cNvPr id="344" name="Google Shape;344;g206c68b315e_0_11"/>
            <p:cNvSpPr txBox="1"/>
            <p:nvPr/>
          </p:nvSpPr>
          <p:spPr>
            <a:xfrm>
              <a:off x="678328" y="6205100"/>
              <a:ext cx="210300" cy="4386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Clr>
                  <a:srgbClr val="000000"/>
                </a:buClr>
                <a:buSzPts val="1900"/>
                <a:buFont typeface="Arial"/>
                <a:buNone/>
              </a:pPr>
              <a:r>
                <a:rPr b="1" i="0" lang="en-US" sz="1900" u="none" cap="none" strike="noStrike">
                  <a:solidFill>
                    <a:srgbClr val="FFFFFF"/>
                  </a:solidFill>
                  <a:latin typeface="Assistant"/>
                  <a:ea typeface="Assistant"/>
                  <a:cs typeface="Assistant"/>
                  <a:sym typeface="Assistant"/>
                </a:rPr>
                <a:t>3</a:t>
              </a:r>
              <a:endParaRPr b="0" i="0" sz="900" u="none" cap="none" strike="noStrike">
                <a:solidFill>
                  <a:srgbClr val="000000"/>
                </a:solidFill>
                <a:latin typeface="Arial"/>
                <a:ea typeface="Arial"/>
                <a:cs typeface="Arial"/>
                <a:sym typeface="Arial"/>
              </a:endParaRPr>
            </a:p>
          </p:txBody>
        </p:sp>
        <p:sp>
          <p:nvSpPr>
            <p:cNvPr id="345" name="Google Shape;345;g206c68b315e_0_11"/>
            <p:cNvSpPr txBox="1"/>
            <p:nvPr/>
          </p:nvSpPr>
          <p:spPr>
            <a:xfrm>
              <a:off x="1236085" y="6213589"/>
              <a:ext cx="2891400" cy="3924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1700"/>
                <a:buFont typeface="Arial"/>
                <a:buNone/>
              </a:pPr>
              <a:r>
                <a:rPr b="1" i="0" lang="en-US" sz="1700" u="none" cap="none" strike="noStrike">
                  <a:solidFill>
                    <a:srgbClr val="45818E"/>
                  </a:solidFill>
                  <a:latin typeface="Tenor Sans"/>
                  <a:ea typeface="Tenor Sans"/>
                  <a:cs typeface="Tenor Sans"/>
                  <a:sym typeface="Tenor Sans"/>
                </a:rPr>
                <a:t>Technical Issues</a:t>
              </a:r>
              <a:endParaRPr b="1" i="0" sz="900" u="none" cap="none" strike="noStrike">
                <a:solidFill>
                  <a:srgbClr val="45818E"/>
                </a:solidFill>
                <a:latin typeface="Tenor Sans"/>
                <a:ea typeface="Tenor Sans"/>
                <a:cs typeface="Tenor Sans"/>
                <a:sym typeface="Tenor Sans"/>
              </a:endParaRPr>
            </a:p>
          </p:txBody>
        </p:sp>
        <p:sp>
          <p:nvSpPr>
            <p:cNvPr id="346" name="Google Shape;346;g206c68b315e_0_11"/>
            <p:cNvSpPr txBox="1"/>
            <p:nvPr/>
          </p:nvSpPr>
          <p:spPr>
            <a:xfrm>
              <a:off x="1236080" y="6557050"/>
              <a:ext cx="9265200" cy="694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500"/>
                <a:buFont typeface="Arial"/>
                <a:buNone/>
              </a:pPr>
              <a:r>
                <a:rPr b="0" i="0" lang="en-US" sz="1400" u="none" cap="none" strike="noStrike">
                  <a:solidFill>
                    <a:srgbClr val="44546A"/>
                  </a:solidFill>
                  <a:latin typeface="Tenor Sans"/>
                  <a:ea typeface="Tenor Sans"/>
                  <a:cs typeface="Tenor Sans"/>
                  <a:sym typeface="Tenor Sans"/>
                </a:rPr>
                <a:t>Please raise your hand to let us know or message us in the chat.</a:t>
              </a:r>
              <a:endParaRPr b="0" i="0" sz="800" u="none" cap="none" strike="noStrike">
                <a:solidFill>
                  <a:srgbClr val="44546A"/>
                </a:solidFill>
                <a:latin typeface="Tenor Sans"/>
                <a:ea typeface="Tenor Sans"/>
                <a:cs typeface="Tenor Sans"/>
                <a:sym typeface="Tenor Sans"/>
              </a:endParaRPr>
            </a:p>
            <a:p>
              <a:pPr indent="0" lvl="0" marL="12700" marR="0" rtl="0" algn="l">
                <a:lnSpc>
                  <a:spcPct val="115000"/>
                </a:lnSpc>
                <a:spcBef>
                  <a:spcPts val="0"/>
                </a:spcBef>
                <a:spcAft>
                  <a:spcPts val="0"/>
                </a:spcAft>
                <a:buClr>
                  <a:schemeClr val="dk1"/>
                </a:buClr>
                <a:buSzPts val="1500"/>
                <a:buFont typeface="Arial"/>
                <a:buNone/>
              </a:pPr>
              <a:r>
                <a:t/>
              </a:r>
              <a:endParaRPr b="0" i="0" sz="1400" u="none" cap="none" strike="noStrike">
                <a:solidFill>
                  <a:srgbClr val="44546A"/>
                </a:solidFill>
                <a:latin typeface="Tenor Sans"/>
                <a:ea typeface="Tenor Sans"/>
                <a:cs typeface="Tenor Sans"/>
                <a:sym typeface="Tenor Sans"/>
              </a:endParaRPr>
            </a:p>
          </p:txBody>
        </p:sp>
      </p:grpSp>
      <p:grpSp>
        <p:nvGrpSpPr>
          <p:cNvPr id="347" name="Google Shape;347;g206c68b315e_0_11"/>
          <p:cNvGrpSpPr/>
          <p:nvPr/>
        </p:nvGrpSpPr>
        <p:grpSpPr>
          <a:xfrm>
            <a:off x="908088" y="5450601"/>
            <a:ext cx="6924413" cy="855430"/>
            <a:chOff x="152325" y="7411370"/>
            <a:chExt cx="10386100" cy="1283080"/>
          </a:xfrm>
        </p:grpSpPr>
        <p:sp>
          <p:nvSpPr>
            <p:cNvPr id="348" name="Google Shape;348;g206c68b315e_0_11"/>
            <p:cNvSpPr txBox="1"/>
            <p:nvPr/>
          </p:nvSpPr>
          <p:spPr>
            <a:xfrm rot="5400000">
              <a:off x="187275" y="7376420"/>
              <a:ext cx="692400" cy="762300"/>
            </a:xfrm>
            <a:prstGeom prst="rect">
              <a:avLst/>
            </a:prstGeom>
            <a:noFill/>
            <a:ln>
              <a:noFill/>
            </a:ln>
          </p:spPr>
          <p:txBody>
            <a:bodyPr anchorCtr="0" anchor="ctr" bIns="33875" lIns="33875" spcFirstLastPara="1" rIns="33875" wrap="square" tIns="33875">
              <a:noAutofit/>
            </a:bodyPr>
            <a:lstStyle/>
            <a:p>
              <a:pPr indent="0" lvl="0" marL="0" marR="0" rtl="0" algn="ctr">
                <a:lnSpc>
                  <a:spcPct val="175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349" name="Google Shape;349;g206c68b315e_0_11"/>
            <p:cNvSpPr/>
            <p:nvPr/>
          </p:nvSpPr>
          <p:spPr>
            <a:xfrm>
              <a:off x="523674" y="7560198"/>
              <a:ext cx="519589" cy="632698"/>
            </a:xfrm>
            <a:custGeom>
              <a:rect b="b" l="l" r="r" t="t"/>
              <a:pathLst>
                <a:path extrusionOk="0" h="3374390" w="2771140">
                  <a:moveTo>
                    <a:pt x="0" y="0"/>
                  </a:moveTo>
                  <a:lnTo>
                    <a:pt x="0" y="2471420"/>
                  </a:lnTo>
                  <a:lnTo>
                    <a:pt x="1384300" y="3374390"/>
                  </a:lnTo>
                  <a:lnTo>
                    <a:pt x="2771140" y="2471420"/>
                  </a:lnTo>
                  <a:lnTo>
                    <a:pt x="2771140" y="0"/>
                  </a:lnTo>
                  <a:close/>
                </a:path>
              </a:pathLst>
            </a:custGeom>
            <a:solidFill>
              <a:schemeClr val="accent3"/>
            </a:solidFill>
            <a:ln>
              <a:noFill/>
            </a:ln>
          </p:spPr>
        </p:sp>
        <p:sp>
          <p:nvSpPr>
            <p:cNvPr id="350" name="Google Shape;350;g206c68b315e_0_11"/>
            <p:cNvSpPr txBox="1"/>
            <p:nvPr/>
          </p:nvSpPr>
          <p:spPr>
            <a:xfrm>
              <a:off x="614576" y="7591325"/>
              <a:ext cx="337800" cy="4386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Clr>
                  <a:srgbClr val="000000"/>
                </a:buClr>
                <a:buSzPts val="1900"/>
                <a:buFont typeface="Arial"/>
                <a:buNone/>
              </a:pPr>
              <a:r>
                <a:rPr b="1" i="0" lang="en-US" sz="1900" u="none" cap="none" strike="noStrike">
                  <a:solidFill>
                    <a:srgbClr val="FFFFFF"/>
                  </a:solidFill>
                  <a:latin typeface="Assistant"/>
                  <a:ea typeface="Assistant"/>
                  <a:cs typeface="Assistant"/>
                  <a:sym typeface="Assistant"/>
                </a:rPr>
                <a:t>4</a:t>
              </a:r>
              <a:endParaRPr b="0" i="0" sz="900" u="none" cap="none" strike="noStrike">
                <a:solidFill>
                  <a:srgbClr val="000000"/>
                </a:solidFill>
                <a:latin typeface="Arial"/>
                <a:ea typeface="Arial"/>
                <a:cs typeface="Arial"/>
                <a:sym typeface="Arial"/>
              </a:endParaRPr>
            </a:p>
          </p:txBody>
        </p:sp>
        <p:sp>
          <p:nvSpPr>
            <p:cNvPr id="351" name="Google Shape;351;g206c68b315e_0_11"/>
            <p:cNvSpPr txBox="1"/>
            <p:nvPr/>
          </p:nvSpPr>
          <p:spPr>
            <a:xfrm>
              <a:off x="1273235" y="7585214"/>
              <a:ext cx="2891400" cy="3924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Clr>
                  <a:srgbClr val="000000"/>
                </a:buClr>
                <a:buSzPts val="1700"/>
                <a:buFont typeface="Arial"/>
                <a:buNone/>
              </a:pPr>
              <a:r>
                <a:rPr b="1" i="0" lang="en-US" sz="1700" u="none" cap="none" strike="noStrike">
                  <a:solidFill>
                    <a:srgbClr val="45818E"/>
                  </a:solidFill>
                  <a:latin typeface="Tenor Sans"/>
                  <a:ea typeface="Tenor Sans"/>
                  <a:cs typeface="Tenor Sans"/>
                  <a:sym typeface="Tenor Sans"/>
                </a:rPr>
                <a:t>Recording</a:t>
              </a:r>
              <a:endParaRPr b="1" i="0" sz="900" u="none" cap="none" strike="noStrike">
                <a:solidFill>
                  <a:srgbClr val="45818E"/>
                </a:solidFill>
                <a:latin typeface="Tenor Sans"/>
                <a:ea typeface="Tenor Sans"/>
                <a:cs typeface="Tenor Sans"/>
                <a:sym typeface="Tenor Sans"/>
              </a:endParaRPr>
            </a:p>
          </p:txBody>
        </p:sp>
        <p:sp>
          <p:nvSpPr>
            <p:cNvPr id="352" name="Google Shape;352;g206c68b315e_0_11"/>
            <p:cNvSpPr txBox="1"/>
            <p:nvPr/>
          </p:nvSpPr>
          <p:spPr>
            <a:xfrm>
              <a:off x="1273225" y="7999650"/>
              <a:ext cx="9265200" cy="694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500"/>
                <a:buFont typeface="Arial"/>
                <a:buNone/>
              </a:pPr>
              <a:r>
                <a:rPr b="0" i="0" lang="en-US" sz="1400" u="none" cap="none" strike="noStrike">
                  <a:solidFill>
                    <a:srgbClr val="44546A"/>
                  </a:solidFill>
                  <a:latin typeface="Tenor Sans"/>
                  <a:ea typeface="Tenor Sans"/>
                  <a:cs typeface="Tenor Sans"/>
                  <a:sym typeface="Tenor Sans"/>
                </a:rPr>
                <a:t>This session will be recorded and available to view </a:t>
              </a:r>
              <a:r>
                <a:rPr lang="en-US">
                  <a:solidFill>
                    <a:srgbClr val="44546A"/>
                  </a:solidFill>
                  <a:latin typeface="Tenor Sans"/>
                  <a:ea typeface="Tenor Sans"/>
                  <a:cs typeface="Tenor Sans"/>
                  <a:sym typeface="Tenor Sans"/>
                </a:rPr>
                <a:t>on Vimeo</a:t>
              </a:r>
              <a:endParaRPr b="0" i="0" sz="800" u="none" cap="none" strike="noStrike">
                <a:solidFill>
                  <a:srgbClr val="44546A"/>
                </a:solidFill>
                <a:latin typeface="Tenor Sans"/>
                <a:ea typeface="Tenor Sans"/>
                <a:cs typeface="Tenor Sans"/>
                <a:sym typeface="Tenor Sans"/>
              </a:endParaRPr>
            </a:p>
            <a:p>
              <a:pPr indent="0" lvl="0" marL="12700" marR="0" rtl="0" algn="l">
                <a:lnSpc>
                  <a:spcPct val="115000"/>
                </a:lnSpc>
                <a:spcBef>
                  <a:spcPts val="0"/>
                </a:spcBef>
                <a:spcAft>
                  <a:spcPts val="0"/>
                </a:spcAft>
                <a:buClr>
                  <a:schemeClr val="dk1"/>
                </a:buClr>
                <a:buSzPts val="1500"/>
                <a:buFont typeface="Arial"/>
                <a:buNone/>
              </a:pPr>
              <a:r>
                <a:t/>
              </a:r>
              <a:endParaRPr b="0" i="0" sz="1400" u="none" cap="none" strike="noStrike">
                <a:solidFill>
                  <a:srgbClr val="44546A"/>
                </a:solidFill>
                <a:latin typeface="Tenor Sans"/>
                <a:ea typeface="Tenor Sans"/>
                <a:cs typeface="Tenor Sans"/>
                <a:sym typeface="Tenor Sans"/>
              </a:endParaRPr>
            </a:p>
          </p:txBody>
        </p:sp>
      </p:grpSp>
      <p:pic>
        <p:nvPicPr>
          <p:cNvPr id="353" name="Google Shape;353;g206c68b315e_0_11"/>
          <p:cNvPicPr preferRelativeResize="0"/>
          <p:nvPr/>
        </p:nvPicPr>
        <p:blipFill rotWithShape="1">
          <a:blip r:embed="rId3">
            <a:alphaModFix/>
          </a:blip>
          <a:srcRect b="0" l="0" r="0" t="0"/>
          <a:stretch/>
        </p:blipFill>
        <p:spPr>
          <a:xfrm>
            <a:off x="8601562" y="4520027"/>
            <a:ext cx="758259" cy="680021"/>
          </a:xfrm>
          <a:prstGeom prst="rect">
            <a:avLst/>
          </a:prstGeom>
          <a:noFill/>
          <a:ln>
            <a:noFill/>
          </a:ln>
        </p:spPr>
      </p:pic>
      <p:pic>
        <p:nvPicPr>
          <p:cNvPr id="354" name="Google Shape;354;g206c68b315e_0_11"/>
          <p:cNvPicPr preferRelativeResize="0"/>
          <p:nvPr/>
        </p:nvPicPr>
        <p:blipFill rotWithShape="1">
          <a:blip r:embed="rId4">
            <a:alphaModFix/>
          </a:blip>
          <a:srcRect b="0" l="0" r="0" t="0"/>
          <a:stretch/>
        </p:blipFill>
        <p:spPr>
          <a:xfrm>
            <a:off x="8376188" y="2236646"/>
            <a:ext cx="1209004" cy="680021"/>
          </a:xfrm>
          <a:prstGeom prst="rect">
            <a:avLst/>
          </a:prstGeom>
          <a:noFill/>
          <a:ln>
            <a:noFill/>
          </a:ln>
        </p:spPr>
      </p:pic>
      <p:pic>
        <p:nvPicPr>
          <p:cNvPr id="355" name="Google Shape;355;g206c68b315e_0_11"/>
          <p:cNvPicPr preferRelativeResize="0"/>
          <p:nvPr/>
        </p:nvPicPr>
        <p:blipFill rotWithShape="1">
          <a:blip r:embed="rId5">
            <a:alphaModFix/>
          </a:blip>
          <a:srcRect b="0" l="0" r="0" t="0"/>
          <a:stretch/>
        </p:blipFill>
        <p:spPr>
          <a:xfrm>
            <a:off x="8412274" y="3402584"/>
            <a:ext cx="1136827" cy="631535"/>
          </a:xfrm>
          <a:prstGeom prst="rect">
            <a:avLst/>
          </a:prstGeom>
          <a:noFill/>
          <a:ln>
            <a:noFill/>
          </a:ln>
        </p:spPr>
      </p:pic>
      <p:pic>
        <p:nvPicPr>
          <p:cNvPr id="356" name="Google Shape;356;g206c68b315e_0_11"/>
          <p:cNvPicPr preferRelativeResize="0"/>
          <p:nvPr/>
        </p:nvPicPr>
        <p:blipFill rotWithShape="1">
          <a:blip r:embed="rId6">
            <a:alphaModFix/>
          </a:blip>
          <a:srcRect b="0" l="0" r="0" t="0"/>
          <a:stretch/>
        </p:blipFill>
        <p:spPr>
          <a:xfrm>
            <a:off x="8626702" y="5686561"/>
            <a:ext cx="707959" cy="631535"/>
          </a:xfrm>
          <a:prstGeom prst="rect">
            <a:avLst/>
          </a:prstGeom>
          <a:noFill/>
          <a:ln>
            <a:noFill/>
          </a:ln>
        </p:spPr>
      </p:pic>
      <p:sp>
        <p:nvSpPr>
          <p:cNvPr id="357" name="Google Shape;357;g206c68b315e_0_11"/>
          <p:cNvSpPr txBox="1"/>
          <p:nvPr/>
        </p:nvSpPr>
        <p:spPr>
          <a:xfrm>
            <a:off x="8449238" y="2832308"/>
            <a:ext cx="1062900" cy="2769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4546A"/>
                </a:solidFill>
                <a:latin typeface="Tenor Sans"/>
                <a:ea typeface="Tenor Sans"/>
                <a:cs typeface="Tenor Sans"/>
                <a:sym typeface="Tenor Sans"/>
              </a:rPr>
              <a:t>Live Transcript</a:t>
            </a:r>
            <a:endParaRPr b="1" i="0" sz="1000" u="none" cap="none" strike="noStrike">
              <a:solidFill>
                <a:srgbClr val="44546A"/>
              </a:solidFill>
              <a:latin typeface="Tenor Sans"/>
              <a:ea typeface="Tenor Sans"/>
              <a:cs typeface="Tenor Sans"/>
              <a:sym typeface="Tenor Sans"/>
            </a:endParaRPr>
          </a:p>
        </p:txBody>
      </p:sp>
      <p:sp>
        <p:nvSpPr>
          <p:cNvPr id="358" name="Google Shape;358;g206c68b315e_0_11"/>
          <p:cNvSpPr txBox="1"/>
          <p:nvPr/>
        </p:nvSpPr>
        <p:spPr>
          <a:xfrm>
            <a:off x="8449238" y="3993079"/>
            <a:ext cx="1062900" cy="2769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4546A"/>
                </a:solidFill>
                <a:latin typeface="Tenor Sans"/>
                <a:ea typeface="Tenor Sans"/>
                <a:cs typeface="Tenor Sans"/>
                <a:sym typeface="Tenor Sans"/>
              </a:rPr>
              <a:t>Chat</a:t>
            </a:r>
            <a:endParaRPr b="1" i="0" sz="1000" u="none" cap="none" strike="noStrike">
              <a:solidFill>
                <a:srgbClr val="44546A"/>
              </a:solidFill>
              <a:latin typeface="Tenor Sans"/>
              <a:ea typeface="Tenor Sans"/>
              <a:cs typeface="Tenor Sans"/>
              <a:sym typeface="Tenor Sans"/>
            </a:endParaRPr>
          </a:p>
        </p:txBody>
      </p:sp>
      <p:sp>
        <p:nvSpPr>
          <p:cNvPr id="359" name="Google Shape;359;g206c68b315e_0_11"/>
          <p:cNvSpPr txBox="1"/>
          <p:nvPr/>
        </p:nvSpPr>
        <p:spPr>
          <a:xfrm>
            <a:off x="8449238" y="5153850"/>
            <a:ext cx="1062900" cy="2769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4546A"/>
                </a:solidFill>
                <a:latin typeface="Tenor Sans"/>
                <a:ea typeface="Tenor Sans"/>
                <a:cs typeface="Tenor Sans"/>
                <a:sym typeface="Tenor Sans"/>
              </a:rPr>
              <a:t>Raise Hand</a:t>
            </a:r>
            <a:endParaRPr b="1" i="0" sz="1000" u="none" cap="none" strike="noStrike">
              <a:solidFill>
                <a:srgbClr val="44546A"/>
              </a:solidFill>
              <a:latin typeface="Tenor Sans"/>
              <a:ea typeface="Tenor Sans"/>
              <a:cs typeface="Tenor Sans"/>
              <a:sym typeface="Tenor Sans"/>
            </a:endParaRPr>
          </a:p>
        </p:txBody>
      </p:sp>
      <p:sp>
        <p:nvSpPr>
          <p:cNvPr id="360" name="Google Shape;360;g206c68b315e_0_11"/>
          <p:cNvSpPr txBox="1"/>
          <p:nvPr/>
        </p:nvSpPr>
        <p:spPr>
          <a:xfrm>
            <a:off x="8449229" y="6318100"/>
            <a:ext cx="1062900" cy="2769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4546A"/>
                </a:solidFill>
                <a:latin typeface="Tenor Sans"/>
                <a:ea typeface="Tenor Sans"/>
                <a:cs typeface="Tenor Sans"/>
                <a:sym typeface="Tenor Sans"/>
              </a:rPr>
              <a:t>Recording</a:t>
            </a:r>
            <a:endParaRPr b="1" i="0" sz="1000" u="none" cap="none" strike="noStrike">
              <a:solidFill>
                <a:srgbClr val="44546A"/>
              </a:solidFill>
              <a:latin typeface="Tenor Sans"/>
              <a:ea typeface="Tenor Sans"/>
              <a:cs typeface="Tenor Sans"/>
              <a:sym typeface="Tenor Sans"/>
            </a:endParaRPr>
          </a:p>
        </p:txBody>
      </p:sp>
      <p:pic>
        <p:nvPicPr>
          <p:cNvPr id="361" name="Google Shape;361;g206c68b315e_0_11"/>
          <p:cNvPicPr preferRelativeResize="0"/>
          <p:nvPr/>
        </p:nvPicPr>
        <p:blipFill rotWithShape="1">
          <a:blip r:embed="rId7">
            <a:alphaModFix/>
          </a:blip>
          <a:srcRect b="0" l="0" r="0" t="0"/>
          <a:stretch/>
        </p:blipFill>
        <p:spPr>
          <a:xfrm>
            <a:off x="10040941" y="5869667"/>
            <a:ext cx="2063134" cy="842250"/>
          </a:xfrm>
          <a:prstGeom prst="rect">
            <a:avLst/>
          </a:prstGeom>
          <a:noFill/>
          <a:ln>
            <a:noFill/>
          </a:ln>
        </p:spPr>
      </p:pic>
      <p:pic>
        <p:nvPicPr>
          <p:cNvPr id="362" name="Google Shape;362;g206c68b315e_0_11"/>
          <p:cNvPicPr preferRelativeResize="0"/>
          <p:nvPr/>
        </p:nvPicPr>
        <p:blipFill rotWithShape="1">
          <a:blip r:embed="rId8">
            <a:alphaModFix/>
          </a:blip>
          <a:srcRect b="0" l="0" r="0" t="0"/>
          <a:stretch/>
        </p:blipFill>
        <p:spPr>
          <a:xfrm>
            <a:off x="9998375" y="4909750"/>
            <a:ext cx="2148275" cy="897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g203659cebea_2_195"/>
          <p:cNvSpPr txBox="1"/>
          <p:nvPr>
            <p:ph type="title"/>
          </p:nvPr>
        </p:nvSpPr>
        <p:spPr>
          <a:xfrm>
            <a:off x="838200" y="365126"/>
            <a:ext cx="10515600" cy="7863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Race, Ethnicity, and Age</a:t>
            </a:r>
            <a:endParaRPr/>
          </a:p>
        </p:txBody>
      </p:sp>
      <p:sp>
        <p:nvSpPr>
          <p:cNvPr id="899" name="Google Shape;899;g203659cebea_2_195"/>
          <p:cNvSpPr/>
          <p:nvPr/>
        </p:nvSpPr>
        <p:spPr>
          <a:xfrm>
            <a:off x="5575300" y="1731963"/>
            <a:ext cx="6030994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900" name="Google Shape;900;g203659cebea_2_195"/>
          <p:cNvGraphicFramePr/>
          <p:nvPr/>
        </p:nvGraphicFramePr>
        <p:xfrm>
          <a:off x="358223" y="1468561"/>
          <a:ext cx="3000000" cy="3000000"/>
        </p:xfrm>
        <a:graphic>
          <a:graphicData uri="http://schemas.openxmlformats.org/drawingml/2006/table">
            <a:tbl>
              <a:tblPr bandRow="1" firstCol="1" firstRow="1">
                <a:noFill/>
                <a:tableStyleId>{61030B43-FE25-44D4-890F-D17052413CE1}</a:tableStyleId>
              </a:tblPr>
              <a:tblGrid>
                <a:gridCol w="28225"/>
                <a:gridCol w="1745750"/>
                <a:gridCol w="1106300"/>
                <a:gridCol w="722500"/>
                <a:gridCol w="767650"/>
                <a:gridCol w="846675"/>
              </a:tblGrid>
              <a:tr h="246300">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nchor="ctr"/>
                </a:tc>
              </a:tr>
              <a:tr h="30232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rowSpan="2">
                  <a:txBody>
                    <a:bodyPr/>
                    <a:lstStyle/>
                    <a:p>
                      <a:pPr indent="0" lvl="0" marL="0" marR="0" rtl="0" algn="ctr">
                        <a:lnSpc>
                          <a:spcPct val="107000"/>
                        </a:lnSpc>
                        <a:spcBef>
                          <a:spcPts val="0"/>
                        </a:spcBef>
                        <a:spcAft>
                          <a:spcPts val="0"/>
                        </a:spcAft>
                        <a:buClr>
                          <a:srgbClr val="000000"/>
                        </a:buClr>
                        <a:buSzPts val="1600"/>
                        <a:buFont typeface="Arial"/>
                        <a:buNone/>
                      </a:pPr>
                      <a:r>
                        <a:rPr lang="en-US" sz="1600" u="sng" cap="none" strike="noStrike"/>
                        <a:t>Age</a:t>
                      </a:r>
                      <a:endParaRPr sz="1600" u="none" cap="none" strike="noStrike">
                        <a:latin typeface="Calibri"/>
                        <a:ea typeface="Calibri"/>
                        <a:cs typeface="Calibri"/>
                        <a:sym typeface="Calibri"/>
                      </a:endParaRPr>
                    </a:p>
                  </a:txBody>
                  <a:tcPr marT="25400" marB="25400" marR="25400" marL="25400" anchor="ctr"/>
                </a:tc>
                <a:tc gridSpan="2">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CHI</a:t>
                      </a:r>
                      <a:endParaRPr sz="1600" u="none" cap="none" strike="noStrike">
                        <a:latin typeface="Calibri"/>
                        <a:ea typeface="Calibri"/>
                        <a:cs typeface="Calibri"/>
                        <a:sym typeface="Calibri"/>
                      </a:endParaRPr>
                    </a:p>
                  </a:txBody>
                  <a:tcPr marT="25400" marB="25400" marR="25400" marL="25400" anchor="ctr"/>
                </a:tc>
                <a:tc hMerge="1"/>
                <a:tc gridSpan="2">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Total</a:t>
                      </a:r>
                      <a:endParaRPr sz="1600" u="none" cap="none" strike="noStrike">
                        <a:latin typeface="Calibri"/>
                        <a:ea typeface="Calibri"/>
                        <a:cs typeface="Calibri"/>
                        <a:sym typeface="Calibri"/>
                      </a:endParaRPr>
                    </a:p>
                  </a:txBody>
                  <a:tcPr marT="25400" marB="25400" marR="25400" marL="25400" anchor="ctr"/>
                </a:tc>
                <a:tc hMerge="1"/>
              </a:tr>
              <a:tr h="30232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vMerge="1"/>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Count</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Count</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a:t>
                      </a:r>
                      <a:endParaRPr sz="1600" u="none" cap="none" strike="noStrike">
                        <a:latin typeface="Calibri"/>
                        <a:ea typeface="Calibri"/>
                        <a:cs typeface="Calibri"/>
                        <a:sym typeface="Calibri"/>
                      </a:endParaRPr>
                    </a:p>
                  </a:txBody>
                  <a:tcPr marT="25400" marB="25400" marR="25400" marL="25400" anchor="ctr"/>
                </a:tc>
              </a:tr>
              <a:tr h="30232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18 -</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0.8</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0.8</a:t>
                      </a:r>
                      <a:endParaRPr sz="1600" u="none" cap="none" strike="noStrike">
                        <a:latin typeface="Calibri"/>
                        <a:ea typeface="Calibri"/>
                        <a:cs typeface="Calibri"/>
                        <a:sym typeface="Calibri"/>
                      </a:endParaRPr>
                    </a:p>
                  </a:txBody>
                  <a:tcPr marT="25400" marB="25400" marR="63500" marL="63500" anchor="ctr"/>
                </a:tc>
              </a:tr>
              <a:tr h="30232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18 - 25</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22</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5.8</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22</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5.8</a:t>
                      </a:r>
                      <a:endParaRPr sz="1600" u="none" cap="none" strike="noStrike">
                        <a:latin typeface="Calibri"/>
                        <a:ea typeface="Calibri"/>
                        <a:cs typeface="Calibri"/>
                        <a:sym typeface="Calibri"/>
                      </a:endParaRPr>
                    </a:p>
                  </a:txBody>
                  <a:tcPr marT="25400" marB="25400" marR="63500" marL="63500" anchor="ctr"/>
                </a:tc>
              </a:tr>
              <a:tr h="30232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26 - 35</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67</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17.6</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67</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17.6</a:t>
                      </a:r>
                      <a:endParaRPr sz="1600" u="none" cap="none" strike="noStrike">
                        <a:latin typeface="Calibri"/>
                        <a:ea typeface="Calibri"/>
                        <a:cs typeface="Calibri"/>
                        <a:sym typeface="Calibri"/>
                      </a:endParaRPr>
                    </a:p>
                  </a:txBody>
                  <a:tcPr marT="25400" marB="25400" marR="63500" marL="63500" anchor="ctr"/>
                </a:tc>
              </a:tr>
              <a:tr h="30232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36 - 55</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189</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49.7</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189</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49.7</a:t>
                      </a:r>
                      <a:endParaRPr sz="1600" u="none" cap="none" strike="noStrike">
                        <a:latin typeface="Calibri"/>
                        <a:ea typeface="Calibri"/>
                        <a:cs typeface="Calibri"/>
                        <a:sym typeface="Calibri"/>
                      </a:endParaRPr>
                    </a:p>
                  </a:txBody>
                  <a:tcPr marT="25400" marB="25400" marR="63500" marL="63500" anchor="ctr"/>
                </a:tc>
              </a:tr>
              <a:tr h="30232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55 +</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99</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26.1</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99</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26.1</a:t>
                      </a:r>
                      <a:endParaRPr sz="1600" u="none" cap="none" strike="noStrike">
                        <a:latin typeface="Calibri"/>
                        <a:ea typeface="Calibri"/>
                        <a:cs typeface="Calibri"/>
                        <a:sym typeface="Calibri"/>
                      </a:endParaRPr>
                    </a:p>
                  </a:txBody>
                  <a:tcPr marT="25400" marB="25400" marR="63500" marL="63500" anchor="ctr"/>
                </a:tc>
              </a:tr>
              <a:tr h="531075">
                <a:tc>
                  <a:txBody>
                    <a:bodyPr/>
                    <a:lstStyle/>
                    <a:p>
                      <a:pPr indent="0" lvl="0" marL="0" marR="0" rtl="0" algn="l">
                        <a:lnSpc>
                          <a:spcPct val="107000"/>
                        </a:lnSpc>
                        <a:spcBef>
                          <a:spcPts val="0"/>
                        </a:spcBef>
                        <a:spcAft>
                          <a:spcPts val="0"/>
                        </a:spcAft>
                        <a:buClr>
                          <a:srgbClr val="000000"/>
                        </a:buClr>
                        <a:buSzPts val="1600"/>
                        <a:buFont typeface="Arial"/>
                        <a:buNone/>
                      </a:pPr>
                      <a:r>
                        <a:t/>
                      </a:r>
                      <a:endParaRPr sz="1600" u="none" cap="none" strike="noStrike">
                        <a:latin typeface="Calibri"/>
                        <a:ea typeface="Calibri"/>
                        <a:cs typeface="Calibri"/>
                        <a:sym typeface="Calibri"/>
                      </a:endParaRPr>
                    </a:p>
                  </a:txBody>
                  <a:tcPr marT="0" marB="0" marR="0" marL="0"/>
                </a:tc>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Totals:</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380</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100.0</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380</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100.0</a:t>
                      </a:r>
                      <a:endParaRPr sz="1600" u="none" cap="none" strike="noStrike">
                        <a:latin typeface="Calibri"/>
                        <a:ea typeface="Calibri"/>
                        <a:cs typeface="Calibri"/>
                        <a:sym typeface="Calibri"/>
                      </a:endParaRPr>
                    </a:p>
                  </a:txBody>
                  <a:tcPr marT="25400" marB="25400" marR="63500" marL="63500" anchor="ctr"/>
                </a:tc>
              </a:tr>
            </a:tbl>
          </a:graphicData>
        </a:graphic>
      </p:graphicFrame>
      <p:graphicFrame>
        <p:nvGraphicFramePr>
          <p:cNvPr id="901" name="Google Shape;901;g203659cebea_2_195"/>
          <p:cNvGraphicFramePr/>
          <p:nvPr/>
        </p:nvGraphicFramePr>
        <p:xfrm>
          <a:off x="5774835" y="1151468"/>
          <a:ext cx="3000000" cy="3000000"/>
        </p:xfrm>
        <a:graphic>
          <a:graphicData uri="http://schemas.openxmlformats.org/drawingml/2006/table">
            <a:tbl>
              <a:tblPr bandRow="1" firstCol="1" firstRow="1">
                <a:noFill/>
                <a:tableStyleId>{61030B43-FE25-44D4-890F-D17052413CE1}</a:tableStyleId>
              </a:tblPr>
              <a:tblGrid>
                <a:gridCol w="1490125"/>
                <a:gridCol w="741450"/>
                <a:gridCol w="1115800"/>
                <a:gridCol w="1115800"/>
                <a:gridCol w="1115800"/>
              </a:tblGrid>
              <a:tr h="314525">
                <a:tc rowSpan="2">
                  <a:txBody>
                    <a:bodyPr/>
                    <a:lstStyle/>
                    <a:p>
                      <a:pPr indent="0" lvl="0" marL="0" marR="0" rtl="0" algn="ctr">
                        <a:lnSpc>
                          <a:spcPct val="107000"/>
                        </a:lnSpc>
                        <a:spcBef>
                          <a:spcPts val="0"/>
                        </a:spcBef>
                        <a:spcAft>
                          <a:spcPts val="0"/>
                        </a:spcAft>
                        <a:buClr>
                          <a:srgbClr val="000000"/>
                        </a:buClr>
                        <a:buSzPts val="1600"/>
                        <a:buFont typeface="Arial"/>
                        <a:buNone/>
                      </a:pPr>
                      <a:r>
                        <a:rPr lang="en-US" sz="1600" u="sng" cap="none" strike="noStrike"/>
                        <a:t>Race &amp; Ethnicity </a:t>
                      </a:r>
                      <a:endParaRPr sz="1600" u="none" cap="none" strike="noStrike">
                        <a:latin typeface="Calibri"/>
                        <a:ea typeface="Calibri"/>
                        <a:cs typeface="Calibri"/>
                        <a:sym typeface="Calibri"/>
                      </a:endParaRPr>
                    </a:p>
                  </a:txBody>
                  <a:tcPr marT="25400" marB="25400" marR="25400" marL="25400" anchor="ctr"/>
                </a:tc>
                <a:tc gridSpan="2">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CHI</a:t>
                      </a:r>
                      <a:endParaRPr sz="1600" u="none" cap="none" strike="noStrike">
                        <a:latin typeface="Calibri"/>
                        <a:ea typeface="Calibri"/>
                        <a:cs typeface="Calibri"/>
                        <a:sym typeface="Calibri"/>
                      </a:endParaRPr>
                    </a:p>
                  </a:txBody>
                  <a:tcPr marT="25400" marB="25400" marR="25400" marL="25400" anchor="ctr"/>
                </a:tc>
                <a:tc hMerge="1"/>
                <a:tc gridSpan="2">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Total</a:t>
                      </a:r>
                      <a:endParaRPr sz="1600" u="none" cap="none" strike="noStrike">
                        <a:latin typeface="Calibri"/>
                        <a:ea typeface="Calibri"/>
                        <a:cs typeface="Calibri"/>
                        <a:sym typeface="Calibri"/>
                      </a:endParaRPr>
                    </a:p>
                  </a:txBody>
                  <a:tcPr marT="25400" marB="25400" marR="25400" marL="25400" anchor="ctr"/>
                </a:tc>
                <a:tc hMerge="1"/>
              </a:tr>
              <a:tr h="314525">
                <a:tc vMerge="1"/>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Count</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Count</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a:t>
                      </a:r>
                      <a:endParaRPr sz="1600" u="none" cap="none" strike="noStrike">
                        <a:latin typeface="Calibri"/>
                        <a:ea typeface="Calibri"/>
                        <a:cs typeface="Calibri"/>
                        <a:sym typeface="Calibri"/>
                      </a:endParaRPr>
                    </a:p>
                  </a:txBody>
                  <a:tcPr marT="25400" marB="25400" marR="25400" marL="25400" anchor="ctr"/>
                </a:tc>
              </a:tr>
              <a:tr h="65012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Asian or Pacific Islander</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0.3</a:t>
                      </a:r>
                      <a:endParaRPr sz="1600" u="none" cap="none" strike="noStrike">
                        <a:latin typeface="Calibri"/>
                        <a:ea typeface="Calibri"/>
                        <a:cs typeface="Calibri"/>
                        <a:sym typeface="Calibri"/>
                      </a:endParaRPr>
                    </a:p>
                  </a:txBody>
                  <a:tcPr marT="25400" marB="25400" marR="63500" marL="63500" anchor="ctr"/>
                </a:tc>
              </a:tr>
              <a:tr h="31452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Black, Hispanic</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0.8</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0.8</a:t>
                      </a:r>
                      <a:endParaRPr sz="1600" u="none" cap="none" strike="noStrike">
                        <a:latin typeface="Calibri"/>
                        <a:ea typeface="Calibri"/>
                        <a:cs typeface="Calibri"/>
                        <a:sym typeface="Calibri"/>
                      </a:endParaRPr>
                    </a:p>
                  </a:txBody>
                  <a:tcPr marT="25400" marB="25400" marR="63500" marL="63500" anchor="ctr"/>
                </a:tc>
              </a:tr>
              <a:tr h="44837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Black, Non Hispanic</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8.7</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8.7</a:t>
                      </a:r>
                      <a:endParaRPr sz="1600" u="none" cap="none" strike="noStrike">
                        <a:latin typeface="Calibri"/>
                        <a:ea typeface="Calibri"/>
                        <a:cs typeface="Calibri"/>
                        <a:sym typeface="Calibri"/>
                      </a:endParaRPr>
                    </a:p>
                  </a:txBody>
                  <a:tcPr marT="25400" marB="25400" marR="63500" marL="63500" anchor="ctr"/>
                </a:tc>
              </a:tr>
              <a:tr h="44837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Unknown, Other</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0.8</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0.8</a:t>
                      </a:r>
                      <a:endParaRPr sz="1600" u="none" cap="none" strike="noStrike">
                        <a:latin typeface="Calibri"/>
                        <a:ea typeface="Calibri"/>
                        <a:cs typeface="Calibri"/>
                        <a:sym typeface="Calibri"/>
                      </a:endParaRPr>
                    </a:p>
                  </a:txBody>
                  <a:tcPr marT="25400" marB="25400" marR="63500" marL="63500" anchor="ctr"/>
                </a:tc>
              </a:tr>
              <a:tr h="44837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White, Hispanic</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336</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88.4</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336</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88.4</a:t>
                      </a:r>
                      <a:endParaRPr sz="1600" u="none" cap="none" strike="noStrike">
                        <a:latin typeface="Calibri"/>
                        <a:ea typeface="Calibri"/>
                        <a:cs typeface="Calibri"/>
                        <a:sym typeface="Calibri"/>
                      </a:endParaRPr>
                    </a:p>
                  </a:txBody>
                  <a:tcPr marT="25400" marB="25400" marR="63500" marL="63500" anchor="ctr"/>
                </a:tc>
              </a:tr>
              <a:tr h="44837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White, Non Hispanic</a:t>
                      </a:r>
                      <a:endParaRPr sz="1600" u="none" cap="none" strike="noStrike">
                        <a:latin typeface="Calibri"/>
                        <a:ea typeface="Calibri"/>
                        <a:cs typeface="Calibri"/>
                        <a:sym typeface="Calibri"/>
                      </a:endParaRPr>
                    </a:p>
                  </a:txBody>
                  <a:tcPr marT="25400" marB="25400" marR="254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4</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1.1</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4</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1.1</a:t>
                      </a:r>
                      <a:endParaRPr sz="1600" u="none" cap="none" strike="noStrike">
                        <a:latin typeface="Calibri"/>
                        <a:ea typeface="Calibri"/>
                        <a:cs typeface="Calibri"/>
                        <a:sym typeface="Calibri"/>
                      </a:endParaRPr>
                    </a:p>
                  </a:txBody>
                  <a:tcPr marT="25400" marB="25400" marR="63500" marL="63500" anchor="ctr"/>
                </a:tc>
              </a:tr>
              <a:tr h="31452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t>Totals:</a:t>
                      </a:r>
                      <a:endParaRPr sz="1600" u="none" cap="none" strike="noStrike">
                        <a:latin typeface="Calibri"/>
                        <a:ea typeface="Calibri"/>
                        <a:cs typeface="Calibri"/>
                        <a:sym typeface="Calibri"/>
                      </a:endParaRPr>
                    </a:p>
                  </a:txBody>
                  <a:tcPr marT="25400" marB="25400" marR="25400" marL="254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380</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100.0</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380</a:t>
                      </a:r>
                      <a:endParaRPr sz="1600" u="none" cap="none" strike="noStrike">
                        <a:latin typeface="Calibri"/>
                        <a:ea typeface="Calibri"/>
                        <a:cs typeface="Calibri"/>
                        <a:sym typeface="Calibri"/>
                      </a:endParaRPr>
                    </a:p>
                  </a:txBody>
                  <a:tcPr marT="25400" marB="25400" marR="63500" marL="63500" anchor="ctr"/>
                </a:tc>
                <a:tc>
                  <a:txBody>
                    <a:bodyPr/>
                    <a:lstStyle/>
                    <a:p>
                      <a:pPr indent="0" lvl="0" marL="0" marR="0" rtl="0" algn="r">
                        <a:lnSpc>
                          <a:spcPct val="107000"/>
                        </a:lnSpc>
                        <a:spcBef>
                          <a:spcPts val="0"/>
                        </a:spcBef>
                        <a:spcAft>
                          <a:spcPts val="0"/>
                        </a:spcAft>
                        <a:buClr>
                          <a:srgbClr val="000000"/>
                        </a:buClr>
                        <a:buSzPts val="1600"/>
                        <a:buFont typeface="Arial"/>
                        <a:buNone/>
                      </a:pPr>
                      <a:r>
                        <a:rPr lang="en-US" sz="1600" u="none" cap="none" strike="noStrike"/>
                        <a:t>100.0</a:t>
                      </a:r>
                      <a:endParaRPr sz="1600" u="none" cap="none" strike="noStrike">
                        <a:latin typeface="Calibri"/>
                        <a:ea typeface="Calibri"/>
                        <a:cs typeface="Calibri"/>
                        <a:sym typeface="Calibri"/>
                      </a:endParaRPr>
                    </a:p>
                  </a:txBody>
                  <a:tcPr marT="25400" marB="25400" marR="63500" marL="63500" anchor="ctr"/>
                </a:tc>
              </a:tr>
            </a:tbl>
          </a:graphicData>
        </a:graphic>
      </p:graphicFrame>
      <p:pic>
        <p:nvPicPr>
          <p:cNvPr id="902" name="Google Shape;902;g203659cebea_2_195"/>
          <p:cNvPicPr preferRelativeResize="0"/>
          <p:nvPr/>
        </p:nvPicPr>
        <p:blipFill rotWithShape="1">
          <a:blip r:embed="rId3">
            <a:alphaModFix/>
          </a:blip>
          <a:srcRect b="0" l="0" r="0" t="0"/>
          <a:stretch/>
        </p:blipFill>
        <p:spPr>
          <a:xfrm>
            <a:off x="9589003" y="5554153"/>
            <a:ext cx="2602997" cy="12710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203659cebea_2_20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Pearls	</a:t>
            </a:r>
            <a:endParaRPr/>
          </a:p>
        </p:txBody>
      </p:sp>
      <p:sp>
        <p:nvSpPr>
          <p:cNvPr id="908" name="Google Shape;908;g203659cebea_2_203"/>
          <p:cNvSpPr txBox="1"/>
          <p:nvPr>
            <p:ph idx="1" type="body"/>
          </p:nvPr>
        </p:nvSpPr>
        <p:spPr>
          <a:xfrm>
            <a:off x="792956" y="932997"/>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Challenges	</a:t>
            </a:r>
            <a:endParaRPr/>
          </a:p>
        </p:txBody>
      </p:sp>
      <p:sp>
        <p:nvSpPr>
          <p:cNvPr id="909" name="Google Shape;909;g203659cebea_2_203"/>
          <p:cNvSpPr txBox="1"/>
          <p:nvPr>
            <p:ph idx="2" type="body"/>
          </p:nvPr>
        </p:nvSpPr>
        <p:spPr>
          <a:xfrm>
            <a:off x="711201" y="1775363"/>
            <a:ext cx="5157787" cy="449480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Funding for staff to provide productivity of program, program  funding is not a full year, &amp; continuum of care. </a:t>
            </a:r>
            <a:endParaRPr/>
          </a:p>
          <a:p>
            <a:pPr indent="-228600" lvl="0" marL="228600" rtl="0" algn="l">
              <a:lnSpc>
                <a:spcPct val="90000"/>
              </a:lnSpc>
              <a:spcBef>
                <a:spcPts val="1000"/>
              </a:spcBef>
              <a:spcAft>
                <a:spcPts val="0"/>
              </a:spcAft>
              <a:buClr>
                <a:schemeClr val="dk1"/>
              </a:buClr>
              <a:buSzPct val="100000"/>
              <a:buChar char="•"/>
            </a:pPr>
            <a:r>
              <a:rPr lang="en-US"/>
              <a:t>Uniform Data System for Federally Qualified Health  Centers; new patients that fail to  complete the health screenings becomes CHIs responsibility  </a:t>
            </a:r>
            <a:endParaRPr/>
          </a:p>
          <a:p>
            <a:pPr indent="-228600" lvl="0" marL="228600" rtl="0" algn="l">
              <a:lnSpc>
                <a:spcPct val="90000"/>
              </a:lnSpc>
              <a:spcBef>
                <a:spcPts val="1000"/>
              </a:spcBef>
              <a:spcAft>
                <a:spcPts val="0"/>
              </a:spcAft>
              <a:buClr>
                <a:schemeClr val="dk1"/>
              </a:buClr>
              <a:buSzPct val="100000"/>
              <a:buChar char="•"/>
            </a:pPr>
            <a:r>
              <a:rPr lang="en-US"/>
              <a:t>Eligibility for the program services, cost is an issue in term of getting the participants to follow through with services. </a:t>
            </a:r>
            <a:endParaRPr/>
          </a:p>
        </p:txBody>
      </p:sp>
      <p:sp>
        <p:nvSpPr>
          <p:cNvPr id="910" name="Google Shape;910;g203659cebea_2_203"/>
          <p:cNvSpPr txBox="1"/>
          <p:nvPr>
            <p:ph idx="3" type="body"/>
          </p:nvPr>
        </p:nvSpPr>
        <p:spPr>
          <a:xfrm>
            <a:off x="6169024" y="932997"/>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Lessons</a:t>
            </a:r>
            <a:endParaRPr/>
          </a:p>
        </p:txBody>
      </p:sp>
      <p:pic>
        <p:nvPicPr>
          <p:cNvPr id="911" name="Google Shape;911;g203659cebea_2_203"/>
          <p:cNvPicPr preferRelativeResize="0"/>
          <p:nvPr>
            <p:ph idx="4" type="body"/>
          </p:nvPr>
        </p:nvPicPr>
        <p:blipFill rotWithShape="1">
          <a:blip r:embed="rId3">
            <a:alphaModFix/>
          </a:blip>
          <a:srcRect b="0" l="0" r="0" t="0"/>
          <a:stretch/>
        </p:blipFill>
        <p:spPr>
          <a:xfrm>
            <a:off x="9589003" y="5554153"/>
            <a:ext cx="2602997" cy="1271019"/>
          </a:xfrm>
          <a:prstGeom prst="rect">
            <a:avLst/>
          </a:prstGeom>
          <a:noFill/>
          <a:ln>
            <a:noFill/>
          </a:ln>
        </p:spPr>
      </p:pic>
      <p:sp>
        <p:nvSpPr>
          <p:cNvPr id="912" name="Google Shape;912;g203659cebea_2_203"/>
          <p:cNvSpPr txBox="1"/>
          <p:nvPr/>
        </p:nvSpPr>
        <p:spPr>
          <a:xfrm>
            <a:off x="5868988" y="1747016"/>
            <a:ext cx="5157787" cy="368458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Importance of creating partnerships with initiative that can have potential audience.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Creating a relationship with patient. Creating a relationship with provider and staff for referral point.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Continued education for Outreach to keep up with screening requirements for PAPs and Mammograms.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Being innovative in capturing audience outside of the health center, in zooms, and in-reach.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7" name="Shape 917"/>
        <p:cNvGrpSpPr/>
        <p:nvPr/>
      </p:nvGrpSpPr>
      <p:grpSpPr>
        <a:xfrm>
          <a:off x="0" y="0"/>
          <a:ext cx="0" cy="0"/>
          <a:chOff x="0" y="0"/>
          <a:chExt cx="0" cy="0"/>
        </a:xfrm>
      </p:grpSpPr>
      <p:sp>
        <p:nvSpPr>
          <p:cNvPr id="918" name="Google Shape;918;g203659cebea_2_212"/>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9" name="Google Shape;919;g203659cebea_2_212"/>
          <p:cNvSpPr/>
          <p:nvPr/>
        </p:nvSpPr>
        <p:spPr>
          <a:xfrm>
            <a:off x="-1" y="0"/>
            <a:ext cx="6464595" cy="6858000"/>
          </a:xfrm>
          <a:prstGeom prst="rect">
            <a:avLst/>
          </a:prstGeom>
          <a:solidFill>
            <a:schemeClr val="dk1">
              <a:alpha val="8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0" name="Google Shape;920;g203659cebea_2_212"/>
          <p:cNvSpPr/>
          <p:nvPr/>
        </p:nvSpPr>
        <p:spPr>
          <a:xfrm>
            <a:off x="-1" y="0"/>
            <a:ext cx="4546337"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1" name="Google Shape;921;g203659cebea_2_212"/>
          <p:cNvSpPr txBox="1"/>
          <p:nvPr>
            <p:ph type="title"/>
          </p:nvPr>
        </p:nvSpPr>
        <p:spPr>
          <a:xfrm>
            <a:off x="804822" y="143063"/>
            <a:ext cx="5157300" cy="134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sz="4000"/>
              <a:t>Program Sustainability</a:t>
            </a:r>
            <a:endParaRPr/>
          </a:p>
        </p:txBody>
      </p:sp>
      <p:sp>
        <p:nvSpPr>
          <p:cNvPr id="922" name="Google Shape;922;g203659cebea_2_212"/>
          <p:cNvSpPr txBox="1"/>
          <p:nvPr>
            <p:ph idx="1" type="body"/>
          </p:nvPr>
        </p:nvSpPr>
        <p:spPr>
          <a:xfrm>
            <a:off x="646450" y="1361450"/>
            <a:ext cx="5315700" cy="50721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lt1"/>
              </a:buClr>
              <a:buSzPts val="2000"/>
              <a:buChar char="•"/>
            </a:pPr>
            <a:r>
              <a:rPr lang="en-US" sz="2000"/>
              <a:t>Grant</a:t>
            </a:r>
            <a:endParaRPr/>
          </a:p>
          <a:p>
            <a:pPr indent="-238125" lvl="1" marL="685800" rtl="0" algn="l">
              <a:lnSpc>
                <a:spcPct val="90000"/>
              </a:lnSpc>
              <a:spcBef>
                <a:spcPts val="500"/>
              </a:spcBef>
              <a:spcAft>
                <a:spcPts val="0"/>
              </a:spcAft>
              <a:buClr>
                <a:schemeClr val="lt1"/>
              </a:buClr>
              <a:buSzPts val="2000"/>
              <a:buChar char="•"/>
            </a:pPr>
            <a:r>
              <a:rPr lang="en-US" sz="2000"/>
              <a:t>Subcontractor with Health Choice Network</a:t>
            </a:r>
            <a:endParaRPr/>
          </a:p>
          <a:p>
            <a:pPr indent="-238125" lvl="1" marL="685800" rtl="0" algn="l">
              <a:lnSpc>
                <a:spcPct val="90000"/>
              </a:lnSpc>
              <a:spcBef>
                <a:spcPts val="500"/>
              </a:spcBef>
              <a:spcAft>
                <a:spcPts val="0"/>
              </a:spcAft>
              <a:buClr>
                <a:schemeClr val="lt1"/>
              </a:buClr>
              <a:buSzPts val="2000"/>
              <a:buChar char="•"/>
            </a:pPr>
            <a:r>
              <a:rPr lang="en-US" sz="2000"/>
              <a:t>Providing JTCPP since 2010</a:t>
            </a:r>
            <a:endParaRPr/>
          </a:p>
          <a:p>
            <a:pPr indent="-228600" lvl="0" marL="228600" rtl="0" algn="l">
              <a:lnSpc>
                <a:spcPct val="90000"/>
              </a:lnSpc>
              <a:spcBef>
                <a:spcPts val="1000"/>
              </a:spcBef>
              <a:spcAft>
                <a:spcPts val="0"/>
              </a:spcAft>
              <a:buClr>
                <a:schemeClr val="lt1"/>
              </a:buClr>
              <a:buSzPts val="2000"/>
              <a:buChar char="•"/>
            </a:pPr>
            <a:r>
              <a:rPr lang="en-US" sz="2000"/>
              <a:t>The program is divided into 4 invoicing/payment periods, with its education, assessment, appointment and events, each with separate deliverables.</a:t>
            </a:r>
            <a:endParaRPr sz="1600"/>
          </a:p>
          <a:p>
            <a:pPr indent="-228600" lvl="0" marL="228600" rtl="0" algn="l">
              <a:lnSpc>
                <a:spcPct val="90000"/>
              </a:lnSpc>
              <a:spcBef>
                <a:spcPts val="1000"/>
              </a:spcBef>
              <a:spcAft>
                <a:spcPts val="0"/>
              </a:spcAft>
              <a:buClr>
                <a:schemeClr val="lt1"/>
              </a:buClr>
              <a:buSzPts val="2000"/>
              <a:buChar char="•"/>
            </a:pPr>
            <a:r>
              <a:rPr lang="en-US" sz="2000"/>
              <a:t>Monthly meeting with proof of appointments and results are required</a:t>
            </a:r>
            <a:endParaRPr sz="1600"/>
          </a:p>
          <a:p>
            <a:pPr indent="-228600" lvl="0" marL="228600" rtl="0" algn="l">
              <a:lnSpc>
                <a:spcPct val="90000"/>
              </a:lnSpc>
              <a:spcBef>
                <a:spcPts val="1000"/>
              </a:spcBef>
              <a:spcAft>
                <a:spcPts val="0"/>
              </a:spcAft>
              <a:buClr>
                <a:schemeClr val="lt1"/>
              </a:buClr>
              <a:buSzPts val="2000"/>
              <a:buChar char="•"/>
            </a:pPr>
            <a:r>
              <a:rPr lang="en-US" sz="2000"/>
              <a:t>Penalization if deliverables are not met per period in accordance with the contract remedies established by the state of Florida, DOH.</a:t>
            </a:r>
            <a:endParaRPr/>
          </a:p>
          <a:p>
            <a:pPr indent="-236219" lvl="1" marL="685800" rtl="0" algn="l">
              <a:lnSpc>
                <a:spcPct val="90000"/>
              </a:lnSpc>
              <a:spcBef>
                <a:spcPts val="500"/>
              </a:spcBef>
              <a:spcAft>
                <a:spcPts val="0"/>
              </a:spcAft>
              <a:buClr>
                <a:schemeClr val="lt1"/>
              </a:buClr>
              <a:buSzPts val="1600"/>
              <a:buChar char="•"/>
            </a:pPr>
            <a:r>
              <a:rPr lang="en-US" sz="1600"/>
              <a:t>Penalization per deliverable per person</a:t>
            </a:r>
            <a:endParaRPr/>
          </a:p>
          <a:p>
            <a:pPr indent="-228600" lvl="0" marL="228600" rtl="0" algn="l">
              <a:lnSpc>
                <a:spcPct val="90000"/>
              </a:lnSpc>
              <a:spcBef>
                <a:spcPts val="1000"/>
              </a:spcBef>
              <a:spcAft>
                <a:spcPts val="0"/>
              </a:spcAft>
              <a:buClr>
                <a:schemeClr val="lt1"/>
              </a:buClr>
              <a:buSzPts val="2000"/>
              <a:buChar char="•"/>
            </a:pPr>
            <a:r>
              <a:rPr lang="en-US" sz="2000"/>
              <a:t>Annual Audits facilitated by the DOH</a:t>
            </a:r>
            <a:endParaRPr/>
          </a:p>
          <a:p>
            <a:pPr indent="-236219" lvl="1" marL="685800" rtl="0" algn="l">
              <a:lnSpc>
                <a:spcPct val="90000"/>
              </a:lnSpc>
              <a:spcBef>
                <a:spcPts val="500"/>
              </a:spcBef>
              <a:spcAft>
                <a:spcPts val="0"/>
              </a:spcAft>
              <a:buClr>
                <a:schemeClr val="lt1"/>
              </a:buClr>
              <a:buSzPts val="1600"/>
              <a:buChar char="•"/>
            </a:pPr>
            <a:r>
              <a:rPr lang="en-US" sz="1600"/>
              <a:t>Electronic/ email/ protected</a:t>
            </a:r>
            <a:endParaRPr/>
          </a:p>
        </p:txBody>
      </p:sp>
      <p:pic>
        <p:nvPicPr>
          <p:cNvPr id="923" name="Google Shape;923;g203659cebea_2_212"/>
          <p:cNvPicPr preferRelativeResize="0"/>
          <p:nvPr/>
        </p:nvPicPr>
        <p:blipFill rotWithShape="1">
          <a:blip r:embed="rId3">
            <a:alphaModFix/>
          </a:blip>
          <a:srcRect b="0" l="0" r="0" t="0"/>
          <a:stretch/>
        </p:blipFill>
        <p:spPr>
          <a:xfrm>
            <a:off x="6969642" y="2196641"/>
            <a:ext cx="4736963" cy="230926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161A">
            <a:alpha val="16470"/>
          </a:srgbClr>
        </a:solidFill>
      </p:bgPr>
    </p:bg>
    <p:spTree>
      <p:nvGrpSpPr>
        <p:cNvPr id="928" name="Shape 928"/>
        <p:cNvGrpSpPr/>
        <p:nvPr/>
      </p:nvGrpSpPr>
      <p:grpSpPr>
        <a:xfrm>
          <a:off x="0" y="0"/>
          <a:ext cx="0" cy="0"/>
          <a:chOff x="0" y="0"/>
          <a:chExt cx="0" cy="0"/>
        </a:xfrm>
      </p:grpSpPr>
      <p:sp>
        <p:nvSpPr>
          <p:cNvPr id="929" name="Google Shape;929;g203659cebea_2_230"/>
          <p:cNvSpPr/>
          <p:nvPr/>
        </p:nvSpPr>
        <p:spPr>
          <a:xfrm>
            <a:off x="0" y="0"/>
            <a:ext cx="12192000"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0" name="Google Shape;930;g203659cebea_2_230"/>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1" name="Google Shape;931;g203659cebea_2_230"/>
          <p:cNvSpPr/>
          <p:nvPr/>
        </p:nvSpPr>
        <p:spPr>
          <a:xfrm>
            <a:off x="0" y="0"/>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932" name="Google Shape;932;g203659cebea_2_230"/>
          <p:cNvCxnSpPr/>
          <p:nvPr/>
        </p:nvCxnSpPr>
        <p:spPr>
          <a:xfrm rot="10800000">
            <a:off x="6172782" y="3070693"/>
            <a:ext cx="5748464" cy="0"/>
          </a:xfrm>
          <a:prstGeom prst="straightConnector1">
            <a:avLst/>
          </a:prstGeom>
          <a:noFill/>
          <a:ln cap="flat" cmpd="sng" w="28575">
            <a:solidFill>
              <a:schemeClr val="lt1"/>
            </a:solidFill>
            <a:prstDash val="solid"/>
            <a:miter lim="800000"/>
            <a:headEnd len="sm" w="sm" type="none"/>
            <a:tailEnd len="sm" w="sm" type="none"/>
          </a:ln>
        </p:spPr>
      </p:cxnSp>
      <p:sp>
        <p:nvSpPr>
          <p:cNvPr id="933" name="Google Shape;933;g203659cebea_2_230"/>
          <p:cNvSpPr txBox="1"/>
          <p:nvPr/>
        </p:nvSpPr>
        <p:spPr>
          <a:xfrm>
            <a:off x="6704796" y="1477328"/>
            <a:ext cx="52164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Calibri"/>
                <a:ea typeface="Calibri"/>
                <a:cs typeface="Calibri"/>
                <a:sym typeface="Calibri"/>
              </a:rPr>
              <a:t>THANK YOU</a:t>
            </a:r>
            <a:r>
              <a:rPr b="0" i="0" lang="en-US" sz="72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934" name="Google Shape;934;g203659cebea_2_230"/>
          <p:cNvSpPr txBox="1"/>
          <p:nvPr/>
        </p:nvSpPr>
        <p:spPr>
          <a:xfrm>
            <a:off x="6024154" y="3463730"/>
            <a:ext cx="5960332"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Rocio Vivas, CCHW</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 contact: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305-992-5908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rvivas@chisouthfl.org</a:t>
            </a:r>
            <a:endParaRPr b="0" i="0" sz="3200" u="none" cap="none" strike="noStrike">
              <a:solidFill>
                <a:schemeClr val="lt1"/>
              </a:solidFill>
              <a:latin typeface="Calibri"/>
              <a:ea typeface="Calibri"/>
              <a:cs typeface="Calibri"/>
              <a:sym typeface="Calibri"/>
            </a:endParaRPr>
          </a:p>
        </p:txBody>
      </p:sp>
      <p:pic>
        <p:nvPicPr>
          <p:cNvPr id="935" name="Google Shape;935;g203659cebea_2_230"/>
          <p:cNvPicPr preferRelativeResize="0"/>
          <p:nvPr/>
        </p:nvPicPr>
        <p:blipFill rotWithShape="1">
          <a:blip r:embed="rId3">
            <a:alphaModFix/>
          </a:blip>
          <a:srcRect b="0" l="0" r="0" t="0"/>
          <a:stretch/>
        </p:blipFill>
        <p:spPr>
          <a:xfrm>
            <a:off x="270754" y="518909"/>
            <a:ext cx="5225956" cy="255178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39" name="Shape 939"/>
        <p:cNvGrpSpPr/>
        <p:nvPr/>
      </p:nvGrpSpPr>
      <p:grpSpPr>
        <a:xfrm>
          <a:off x="0" y="0"/>
          <a:ext cx="0" cy="0"/>
          <a:chOff x="0" y="0"/>
          <a:chExt cx="0" cy="0"/>
        </a:xfrm>
      </p:grpSpPr>
      <p:sp>
        <p:nvSpPr>
          <p:cNvPr id="940" name="Google Shape;940;g1fcf89f0458_3_57"/>
          <p:cNvSpPr/>
          <p:nvPr/>
        </p:nvSpPr>
        <p:spPr>
          <a:xfrm>
            <a:off x="6375" y="3751245"/>
            <a:ext cx="12179240" cy="3107103"/>
          </a:xfrm>
          <a:custGeom>
            <a:rect b="b" l="l" r="r" t="t"/>
            <a:pathLst>
              <a:path extrusionOk="0" h="1534372" w="8971816">
                <a:moveTo>
                  <a:pt x="0" y="0"/>
                </a:moveTo>
                <a:lnTo>
                  <a:pt x="8971816" y="0"/>
                </a:lnTo>
                <a:lnTo>
                  <a:pt x="8971816" y="1534372"/>
                </a:lnTo>
                <a:lnTo>
                  <a:pt x="0" y="1534372"/>
                </a:lnTo>
                <a:close/>
              </a:path>
            </a:pathLst>
          </a:custGeom>
          <a:solidFill>
            <a:srgbClr val="45818E"/>
          </a:solidFill>
          <a:ln>
            <a:noFill/>
          </a:ln>
        </p:spPr>
      </p:sp>
      <p:sp>
        <p:nvSpPr>
          <p:cNvPr id="941" name="Google Shape;941;g1fcf89f0458_3_57"/>
          <p:cNvSpPr txBox="1"/>
          <p:nvPr/>
        </p:nvSpPr>
        <p:spPr>
          <a:xfrm>
            <a:off x="829617" y="1509900"/>
            <a:ext cx="6215100" cy="13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942" name="Google Shape;942;g1fcf89f0458_3_57"/>
          <p:cNvPicPr preferRelativeResize="0"/>
          <p:nvPr/>
        </p:nvPicPr>
        <p:blipFill rotWithShape="1">
          <a:blip r:embed="rId3">
            <a:alphaModFix/>
          </a:blip>
          <a:srcRect b="0" l="0" r="0" t="0"/>
          <a:stretch/>
        </p:blipFill>
        <p:spPr>
          <a:xfrm>
            <a:off x="9907750" y="5871739"/>
            <a:ext cx="2148275" cy="877012"/>
          </a:xfrm>
          <a:prstGeom prst="rect">
            <a:avLst/>
          </a:prstGeom>
          <a:noFill/>
          <a:ln>
            <a:noFill/>
          </a:ln>
        </p:spPr>
      </p:pic>
      <p:sp>
        <p:nvSpPr>
          <p:cNvPr id="943" name="Google Shape;943;g1fcf89f0458_3_57"/>
          <p:cNvSpPr/>
          <p:nvPr/>
        </p:nvSpPr>
        <p:spPr>
          <a:xfrm>
            <a:off x="5071200" y="3677405"/>
            <a:ext cx="2049598" cy="143614"/>
          </a:xfrm>
          <a:custGeom>
            <a:rect b="b" l="l" r="r" t="t"/>
            <a:pathLst>
              <a:path extrusionOk="0" h="38710" w="809318">
                <a:moveTo>
                  <a:pt x="0" y="0"/>
                </a:moveTo>
                <a:lnTo>
                  <a:pt x="809318" y="0"/>
                </a:lnTo>
                <a:lnTo>
                  <a:pt x="809318" y="38710"/>
                </a:lnTo>
                <a:lnTo>
                  <a:pt x="0" y="38710"/>
                </a:lnTo>
                <a:close/>
              </a:path>
            </a:pathLst>
          </a:custGeom>
          <a:solidFill>
            <a:srgbClr val="B4E3EF"/>
          </a:solidFill>
          <a:ln>
            <a:noFill/>
          </a:ln>
        </p:spPr>
      </p:sp>
      <p:sp>
        <p:nvSpPr>
          <p:cNvPr id="944" name="Google Shape;944;g1fcf89f0458_3_57"/>
          <p:cNvSpPr txBox="1"/>
          <p:nvPr>
            <p:ph idx="4294967295" type="title"/>
          </p:nvPr>
        </p:nvSpPr>
        <p:spPr>
          <a:xfrm>
            <a:off x="2878800" y="1060800"/>
            <a:ext cx="6434400" cy="1036800"/>
          </a:xfrm>
          <a:prstGeom prst="rect">
            <a:avLst/>
          </a:prstGeom>
          <a:noFill/>
          <a:ln>
            <a:noFill/>
          </a:ln>
        </p:spPr>
        <p:txBody>
          <a:bodyPr anchorCtr="0" anchor="t" bIns="60950" lIns="60950" spcFirstLastPara="1" rIns="60950" wrap="square" tIns="60950">
            <a:noAutofit/>
          </a:bodyPr>
          <a:lstStyle/>
          <a:p>
            <a:pPr indent="0" lvl="0" marL="0" rtl="0" algn="ctr">
              <a:lnSpc>
                <a:spcPct val="100000"/>
              </a:lnSpc>
              <a:spcBef>
                <a:spcPts val="0"/>
              </a:spcBef>
              <a:spcAft>
                <a:spcPts val="0"/>
              </a:spcAft>
              <a:buSzPts val="8200"/>
              <a:buNone/>
            </a:pPr>
            <a:r>
              <a:rPr lang="en-US" sz="8000">
                <a:solidFill>
                  <a:schemeClr val="accent3"/>
                </a:solidFill>
              </a:rPr>
              <a:t>Q&amp;A</a:t>
            </a:r>
            <a:endParaRPr sz="8000">
              <a:solidFill>
                <a:schemeClr val="accent3"/>
              </a:solidFill>
            </a:endParaRPr>
          </a:p>
        </p:txBody>
      </p:sp>
      <p:pic>
        <p:nvPicPr>
          <p:cNvPr id="945" name="Google Shape;945;g1fcf89f0458_3_57"/>
          <p:cNvPicPr preferRelativeResize="0"/>
          <p:nvPr/>
        </p:nvPicPr>
        <p:blipFill rotWithShape="1">
          <a:blip r:embed="rId4">
            <a:alphaModFix/>
          </a:blip>
          <a:srcRect b="0" l="0" r="0" t="0"/>
          <a:stretch/>
        </p:blipFill>
        <p:spPr>
          <a:xfrm>
            <a:off x="130400" y="5861400"/>
            <a:ext cx="2148275" cy="897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pic>
        <p:nvPicPr>
          <p:cNvPr id="951" name="Google Shape;951;g206c68b315e_0_2"/>
          <p:cNvPicPr preferRelativeResize="0"/>
          <p:nvPr/>
        </p:nvPicPr>
        <p:blipFill rotWithShape="1">
          <a:blip r:embed="rId3">
            <a:alphaModFix/>
          </a:blip>
          <a:srcRect b="0" l="0" r="0" t="0"/>
          <a:stretch/>
        </p:blipFill>
        <p:spPr>
          <a:xfrm>
            <a:off x="-51657" y="0"/>
            <a:ext cx="12295319" cy="68580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55" name="Shape 955"/>
        <p:cNvGrpSpPr/>
        <p:nvPr/>
      </p:nvGrpSpPr>
      <p:grpSpPr>
        <a:xfrm>
          <a:off x="0" y="0"/>
          <a:ext cx="0" cy="0"/>
          <a:chOff x="0" y="0"/>
          <a:chExt cx="0" cy="0"/>
        </a:xfrm>
      </p:grpSpPr>
      <p:sp>
        <p:nvSpPr>
          <p:cNvPr id="956" name="Google Shape;956;g206ee3c7658_1_0"/>
          <p:cNvSpPr/>
          <p:nvPr/>
        </p:nvSpPr>
        <p:spPr>
          <a:xfrm>
            <a:off x="6375" y="3751245"/>
            <a:ext cx="12179240" cy="3107103"/>
          </a:xfrm>
          <a:custGeom>
            <a:rect b="b" l="l" r="r" t="t"/>
            <a:pathLst>
              <a:path extrusionOk="0" h="1534372" w="8971816">
                <a:moveTo>
                  <a:pt x="0" y="0"/>
                </a:moveTo>
                <a:lnTo>
                  <a:pt x="8971816" y="0"/>
                </a:lnTo>
                <a:lnTo>
                  <a:pt x="8971816" y="1534372"/>
                </a:lnTo>
                <a:lnTo>
                  <a:pt x="0" y="1534372"/>
                </a:lnTo>
                <a:close/>
              </a:path>
            </a:pathLst>
          </a:custGeom>
          <a:solidFill>
            <a:srgbClr val="45818E"/>
          </a:solidFill>
          <a:ln>
            <a:noFill/>
          </a:ln>
        </p:spPr>
      </p:sp>
      <p:sp>
        <p:nvSpPr>
          <p:cNvPr id="957" name="Google Shape;957;g206ee3c7658_1_0"/>
          <p:cNvSpPr txBox="1"/>
          <p:nvPr/>
        </p:nvSpPr>
        <p:spPr>
          <a:xfrm>
            <a:off x="829617" y="1509900"/>
            <a:ext cx="6215100" cy="13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958" name="Google Shape;958;g206ee3c7658_1_0"/>
          <p:cNvPicPr preferRelativeResize="0"/>
          <p:nvPr/>
        </p:nvPicPr>
        <p:blipFill rotWithShape="1">
          <a:blip r:embed="rId3">
            <a:alphaModFix/>
          </a:blip>
          <a:srcRect b="0" l="0" r="0" t="0"/>
          <a:stretch/>
        </p:blipFill>
        <p:spPr>
          <a:xfrm>
            <a:off x="9907750" y="5871739"/>
            <a:ext cx="2148275" cy="877012"/>
          </a:xfrm>
          <a:prstGeom prst="rect">
            <a:avLst/>
          </a:prstGeom>
          <a:noFill/>
          <a:ln>
            <a:noFill/>
          </a:ln>
        </p:spPr>
      </p:pic>
      <p:sp>
        <p:nvSpPr>
          <p:cNvPr id="959" name="Google Shape;959;g206ee3c7658_1_0"/>
          <p:cNvSpPr/>
          <p:nvPr/>
        </p:nvSpPr>
        <p:spPr>
          <a:xfrm>
            <a:off x="5071200" y="3677405"/>
            <a:ext cx="2049598" cy="143614"/>
          </a:xfrm>
          <a:custGeom>
            <a:rect b="b" l="l" r="r" t="t"/>
            <a:pathLst>
              <a:path extrusionOk="0" h="38710" w="809318">
                <a:moveTo>
                  <a:pt x="0" y="0"/>
                </a:moveTo>
                <a:lnTo>
                  <a:pt x="809318" y="0"/>
                </a:lnTo>
                <a:lnTo>
                  <a:pt x="809318" y="38710"/>
                </a:lnTo>
                <a:lnTo>
                  <a:pt x="0" y="38710"/>
                </a:lnTo>
                <a:close/>
              </a:path>
            </a:pathLst>
          </a:custGeom>
          <a:solidFill>
            <a:srgbClr val="B4E3EF"/>
          </a:solidFill>
          <a:ln>
            <a:noFill/>
          </a:ln>
        </p:spPr>
      </p:sp>
      <p:pic>
        <p:nvPicPr>
          <p:cNvPr id="960" name="Google Shape;960;g206ee3c7658_1_0"/>
          <p:cNvPicPr preferRelativeResize="0"/>
          <p:nvPr/>
        </p:nvPicPr>
        <p:blipFill rotWithShape="1">
          <a:blip r:embed="rId4">
            <a:alphaModFix/>
          </a:blip>
          <a:srcRect b="0" l="0" r="0" t="0"/>
          <a:stretch/>
        </p:blipFill>
        <p:spPr>
          <a:xfrm>
            <a:off x="130400" y="5861400"/>
            <a:ext cx="2148275" cy="897700"/>
          </a:xfrm>
          <a:prstGeom prst="rect">
            <a:avLst/>
          </a:prstGeom>
          <a:noFill/>
          <a:ln>
            <a:noFill/>
          </a:ln>
        </p:spPr>
      </p:pic>
      <p:pic>
        <p:nvPicPr>
          <p:cNvPr id="961" name="Google Shape;961;g206ee3c7658_1_0"/>
          <p:cNvPicPr preferRelativeResize="0"/>
          <p:nvPr/>
        </p:nvPicPr>
        <p:blipFill>
          <a:blip r:embed="rId5">
            <a:alphaModFix/>
          </a:blip>
          <a:stretch>
            <a:fillRect/>
          </a:stretch>
        </p:blipFill>
        <p:spPr>
          <a:xfrm>
            <a:off x="1792250" y="785663"/>
            <a:ext cx="8607500" cy="1587075"/>
          </a:xfrm>
          <a:prstGeom prst="rect">
            <a:avLst/>
          </a:prstGeom>
          <a:noFill/>
          <a:ln>
            <a:noFill/>
          </a:ln>
        </p:spPr>
      </p:pic>
      <p:sp>
        <p:nvSpPr>
          <p:cNvPr id="962" name="Google Shape;962;g206ee3c7658_1_0"/>
          <p:cNvSpPr txBox="1"/>
          <p:nvPr/>
        </p:nvSpPr>
        <p:spPr>
          <a:xfrm>
            <a:off x="1837800" y="2824989"/>
            <a:ext cx="8607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u="sng">
                <a:solidFill>
                  <a:schemeClr val="hlink"/>
                </a:solidFill>
                <a:hlinkClick r:id="rId6"/>
              </a:rPr>
              <a:t>Access our resources in the Clearinghouse</a:t>
            </a:r>
            <a:endParaRPr sz="3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66" name="Shape 966"/>
        <p:cNvGrpSpPr/>
        <p:nvPr/>
      </p:nvGrpSpPr>
      <p:grpSpPr>
        <a:xfrm>
          <a:off x="0" y="0"/>
          <a:ext cx="0" cy="0"/>
          <a:chOff x="0" y="0"/>
          <a:chExt cx="0" cy="0"/>
        </a:xfrm>
      </p:grpSpPr>
      <p:sp>
        <p:nvSpPr>
          <p:cNvPr id="967" name="Google Shape;967;g1fbdc86e461_14_45"/>
          <p:cNvSpPr/>
          <p:nvPr/>
        </p:nvSpPr>
        <p:spPr>
          <a:xfrm>
            <a:off x="2650" y="-24289"/>
            <a:ext cx="12186717" cy="2033839"/>
          </a:xfrm>
          <a:custGeom>
            <a:rect b="b" l="l" r="r" t="t"/>
            <a:pathLst>
              <a:path extrusionOk="0" h="5084597" w="8971816">
                <a:moveTo>
                  <a:pt x="0" y="0"/>
                </a:moveTo>
                <a:lnTo>
                  <a:pt x="8971816" y="0"/>
                </a:lnTo>
                <a:lnTo>
                  <a:pt x="8971816" y="5084597"/>
                </a:lnTo>
                <a:lnTo>
                  <a:pt x="0" y="5084597"/>
                </a:lnTo>
                <a:close/>
              </a:path>
            </a:pathLst>
          </a:custGeom>
          <a:solidFill>
            <a:srgbClr val="45818E"/>
          </a:solidFill>
          <a:ln>
            <a:noFill/>
          </a:ln>
        </p:spPr>
      </p:sp>
      <p:sp>
        <p:nvSpPr>
          <p:cNvPr id="968" name="Google Shape;968;g1fbdc86e461_14_45"/>
          <p:cNvSpPr txBox="1"/>
          <p:nvPr/>
        </p:nvSpPr>
        <p:spPr>
          <a:xfrm>
            <a:off x="879550" y="2431400"/>
            <a:ext cx="9430200" cy="3411200"/>
          </a:xfrm>
          <a:prstGeom prst="rect">
            <a:avLst/>
          </a:prstGeom>
          <a:noFill/>
          <a:ln>
            <a:noFill/>
          </a:ln>
        </p:spPr>
        <p:txBody>
          <a:bodyPr anchorCtr="0" anchor="ctr" bIns="169325" lIns="169325" spcFirstLastPara="1" rIns="169325" wrap="square" tIns="169325">
            <a:noAutofit/>
          </a:bodyPr>
          <a:lstStyle/>
          <a:p>
            <a:pPr indent="0" lvl="0" marL="12700" marR="596900" rtl="0" algn="l">
              <a:lnSpc>
                <a:spcPct val="101000"/>
              </a:lnSpc>
              <a:spcBef>
                <a:spcPts val="0"/>
              </a:spcBef>
              <a:spcAft>
                <a:spcPts val="0"/>
              </a:spcAft>
              <a:buClr>
                <a:srgbClr val="000000"/>
              </a:buClr>
              <a:buSzPts val="1900"/>
              <a:buFont typeface="Arial"/>
              <a:buNone/>
            </a:pPr>
            <a:r>
              <a:t/>
            </a:r>
            <a:endParaRPr b="0" i="0" sz="1900" u="none" cap="none" strike="noStrike">
              <a:solidFill>
                <a:schemeClr val="lt1"/>
              </a:solidFill>
              <a:latin typeface="Tenor Sans"/>
              <a:ea typeface="Tenor Sans"/>
              <a:cs typeface="Tenor Sans"/>
              <a:sym typeface="Tenor Sans"/>
            </a:endParaRPr>
          </a:p>
          <a:p>
            <a:pPr indent="0" lvl="0" marL="12700" marR="596900" rtl="0" algn="l">
              <a:lnSpc>
                <a:spcPct val="101000"/>
              </a:lnSpc>
              <a:spcBef>
                <a:spcPts val="0"/>
              </a:spcBef>
              <a:spcAft>
                <a:spcPts val="0"/>
              </a:spcAft>
              <a:buClr>
                <a:srgbClr val="000000"/>
              </a:buClr>
              <a:buSzPts val="1900"/>
              <a:buFont typeface="Arial"/>
              <a:buNone/>
            </a:pPr>
            <a:r>
              <a:t/>
            </a:r>
            <a:endParaRPr b="0" i="0" sz="1900" u="none" cap="none" strike="noStrike">
              <a:solidFill>
                <a:schemeClr val="lt1"/>
              </a:solidFill>
              <a:latin typeface="Tenor Sans"/>
              <a:ea typeface="Tenor Sans"/>
              <a:cs typeface="Tenor Sans"/>
              <a:sym typeface="Tenor Sans"/>
            </a:endParaRPr>
          </a:p>
          <a:p>
            <a:pPr indent="0" lvl="0" marL="0" marR="596900" rtl="0" algn="l">
              <a:lnSpc>
                <a:spcPct val="101000"/>
              </a:lnSpc>
              <a:spcBef>
                <a:spcPts val="0"/>
              </a:spcBef>
              <a:spcAft>
                <a:spcPts val="0"/>
              </a:spcAft>
              <a:buClr>
                <a:srgbClr val="000000"/>
              </a:buClr>
              <a:buSzPts val="1900"/>
              <a:buFont typeface="Arial"/>
              <a:buNone/>
            </a:pPr>
            <a:r>
              <a:t/>
            </a:r>
            <a:endParaRPr b="0" i="0" sz="2100" u="none" cap="none" strike="noStrike">
              <a:solidFill>
                <a:schemeClr val="lt1"/>
              </a:solidFill>
              <a:latin typeface="Tenor Sans"/>
              <a:ea typeface="Tenor Sans"/>
              <a:cs typeface="Tenor Sans"/>
              <a:sym typeface="Tenor Sans"/>
            </a:endParaRPr>
          </a:p>
          <a:p>
            <a:pPr indent="0" lvl="0" marL="0" marR="596900" rtl="0" algn="l">
              <a:lnSpc>
                <a:spcPct val="101000"/>
              </a:lnSpc>
              <a:spcBef>
                <a:spcPts val="0"/>
              </a:spcBef>
              <a:spcAft>
                <a:spcPts val="0"/>
              </a:spcAft>
              <a:buClr>
                <a:srgbClr val="000000"/>
              </a:buClr>
              <a:buSzPts val="1900"/>
              <a:buFont typeface="Arial"/>
              <a:buNone/>
            </a:pPr>
            <a:r>
              <a:t/>
            </a:r>
            <a:endParaRPr b="0" i="0" sz="2100" u="none" cap="none" strike="noStrike">
              <a:solidFill>
                <a:schemeClr val="lt1"/>
              </a:solidFill>
              <a:latin typeface="Tenor Sans"/>
              <a:ea typeface="Tenor Sans"/>
              <a:cs typeface="Tenor Sans"/>
              <a:sym typeface="Tenor Sans"/>
            </a:endParaRPr>
          </a:p>
          <a:p>
            <a:pPr indent="0" lvl="0" marL="0" marR="596900" rtl="0" algn="l">
              <a:lnSpc>
                <a:spcPct val="101000"/>
              </a:lnSpc>
              <a:spcBef>
                <a:spcPts val="0"/>
              </a:spcBef>
              <a:spcAft>
                <a:spcPts val="0"/>
              </a:spcAft>
              <a:buClr>
                <a:schemeClr val="dk1"/>
              </a:buClr>
              <a:buSzPts val="1900"/>
              <a:buFont typeface="Arial"/>
              <a:buNone/>
            </a:pPr>
            <a:r>
              <a:rPr b="0" i="0" lang="en-US" sz="2100" u="none" cap="none" strike="noStrike">
                <a:solidFill>
                  <a:srgbClr val="44546A"/>
                </a:solidFill>
                <a:latin typeface="Tenor Sans"/>
                <a:ea typeface="Tenor Sans"/>
                <a:cs typeface="Tenor Sans"/>
                <a:sym typeface="Tenor Sans"/>
              </a:rPr>
              <a:t>Please help us measure our impact with this webinar by filling out the evaluation survey that will pop up on your screen as you exit Zoom.</a:t>
            </a:r>
            <a:endParaRPr b="0" i="0" sz="2100" u="none" cap="none" strike="noStrike">
              <a:solidFill>
                <a:srgbClr val="44546A"/>
              </a:solidFill>
              <a:latin typeface="Tenor Sans"/>
              <a:ea typeface="Tenor Sans"/>
              <a:cs typeface="Tenor Sans"/>
              <a:sym typeface="Tenor Sans"/>
            </a:endParaRPr>
          </a:p>
          <a:p>
            <a:pPr indent="0" lvl="0" marL="0" marR="596900" rtl="0" algn="l">
              <a:lnSpc>
                <a:spcPct val="101000"/>
              </a:lnSpc>
              <a:spcBef>
                <a:spcPts val="0"/>
              </a:spcBef>
              <a:spcAft>
                <a:spcPts val="0"/>
              </a:spcAft>
              <a:buClr>
                <a:schemeClr val="dk1"/>
              </a:buClr>
              <a:buSzPts val="1900"/>
              <a:buFont typeface="Arial"/>
              <a:buNone/>
            </a:pPr>
            <a:r>
              <a:t/>
            </a:r>
            <a:endParaRPr b="0" i="0" sz="2100" u="none" cap="none" strike="noStrike">
              <a:solidFill>
                <a:srgbClr val="44546A"/>
              </a:solidFill>
              <a:latin typeface="Tenor Sans"/>
              <a:ea typeface="Tenor Sans"/>
              <a:cs typeface="Tenor Sans"/>
              <a:sym typeface="Tenor Sans"/>
            </a:endParaRPr>
          </a:p>
          <a:p>
            <a:pPr indent="0" lvl="0" marL="0" marR="596900" rtl="0" algn="l">
              <a:lnSpc>
                <a:spcPct val="101000"/>
              </a:lnSpc>
              <a:spcBef>
                <a:spcPts val="0"/>
              </a:spcBef>
              <a:spcAft>
                <a:spcPts val="0"/>
              </a:spcAft>
              <a:buClr>
                <a:schemeClr val="dk1"/>
              </a:buClr>
              <a:buSzPts val="1900"/>
              <a:buFont typeface="Arial"/>
              <a:buNone/>
            </a:pPr>
            <a:r>
              <a:rPr b="0" i="0" lang="en-US" sz="2100" u="none" cap="none" strike="noStrike">
                <a:solidFill>
                  <a:srgbClr val="44546A"/>
                </a:solidFill>
                <a:latin typeface="Tenor Sans"/>
                <a:ea typeface="Tenor Sans"/>
                <a:cs typeface="Tenor Sans"/>
                <a:sym typeface="Tenor Sans"/>
              </a:rPr>
              <a:t>You </a:t>
            </a:r>
            <a:r>
              <a:rPr b="1" i="0" lang="en-US" sz="2100" u="none" cap="none" strike="noStrike">
                <a:solidFill>
                  <a:srgbClr val="44546A"/>
                </a:solidFill>
                <a:latin typeface="Tenor Sans"/>
                <a:ea typeface="Tenor Sans"/>
                <a:cs typeface="Tenor Sans"/>
                <a:sym typeface="Tenor Sans"/>
              </a:rPr>
              <a:t>must</a:t>
            </a:r>
            <a:r>
              <a:rPr b="0" i="0" lang="en-US" sz="2100" u="none" cap="none" strike="noStrike">
                <a:solidFill>
                  <a:srgbClr val="44546A"/>
                </a:solidFill>
                <a:latin typeface="Tenor Sans"/>
                <a:ea typeface="Tenor Sans"/>
                <a:cs typeface="Tenor Sans"/>
                <a:sym typeface="Tenor Sans"/>
              </a:rPr>
              <a:t> complete the survey to be redirected to the CE link.</a:t>
            </a:r>
            <a:endParaRPr b="0" i="0" sz="2100" u="none" cap="none" strike="noStrike">
              <a:solidFill>
                <a:srgbClr val="B5BBBF"/>
              </a:solidFill>
              <a:latin typeface="Tenor Sans"/>
              <a:ea typeface="Tenor Sans"/>
              <a:cs typeface="Tenor Sans"/>
              <a:sym typeface="Tenor Sans"/>
            </a:endParaRPr>
          </a:p>
          <a:p>
            <a:pPr indent="0" lvl="0" marL="12700" marR="596900" rtl="0" algn="l">
              <a:lnSpc>
                <a:spcPct val="101000"/>
              </a:lnSpc>
              <a:spcBef>
                <a:spcPts val="0"/>
              </a:spcBef>
              <a:spcAft>
                <a:spcPts val="0"/>
              </a:spcAft>
              <a:buClr>
                <a:schemeClr val="dk1"/>
              </a:buClr>
              <a:buSzPts val="1900"/>
              <a:buFont typeface="Arial"/>
              <a:buNone/>
            </a:pPr>
            <a:r>
              <a:t/>
            </a:r>
            <a:endParaRPr b="0" i="0" sz="1900" u="none" cap="none" strike="noStrike">
              <a:solidFill>
                <a:srgbClr val="B5BBBF"/>
              </a:solidFill>
              <a:latin typeface="Tenor Sans"/>
              <a:ea typeface="Tenor Sans"/>
              <a:cs typeface="Tenor Sans"/>
              <a:sym typeface="Tenor Sans"/>
            </a:endParaRPr>
          </a:p>
          <a:p>
            <a:pPr indent="0" lvl="0" marL="0" marR="596900" rtl="0" algn="l">
              <a:lnSpc>
                <a:spcPct val="101000"/>
              </a:lnSpc>
              <a:spcBef>
                <a:spcPts val="0"/>
              </a:spcBef>
              <a:spcAft>
                <a:spcPts val="0"/>
              </a:spcAft>
              <a:buClr>
                <a:schemeClr val="dk1"/>
              </a:buClr>
              <a:buSzPts val="1900"/>
              <a:buFont typeface="Arial"/>
              <a:buNone/>
            </a:pPr>
            <a:r>
              <a:t/>
            </a:r>
            <a:endParaRPr b="0" i="0" sz="1900" u="none" cap="none" strike="noStrike">
              <a:solidFill>
                <a:schemeClr val="lt1"/>
              </a:solidFill>
              <a:latin typeface="Calibri"/>
              <a:ea typeface="Calibri"/>
              <a:cs typeface="Calibri"/>
              <a:sym typeface="Calibri"/>
            </a:endParaRPr>
          </a:p>
          <a:p>
            <a:pPr indent="0" lvl="0" marL="2133600" marR="596900" rtl="0" algn="l">
              <a:lnSpc>
                <a:spcPct val="101000"/>
              </a:lnSpc>
              <a:spcBef>
                <a:spcPts val="0"/>
              </a:spcBef>
              <a:spcAft>
                <a:spcPts val="0"/>
              </a:spcAft>
              <a:buClr>
                <a:schemeClr val="dk1"/>
              </a:buClr>
              <a:buSzPts val="2300"/>
              <a:buFont typeface="Arial"/>
              <a:buNone/>
            </a:pPr>
            <a:r>
              <a:t/>
            </a:r>
            <a:endParaRPr b="0" i="0" sz="6000" u="none" cap="none" strike="noStrike">
              <a:solidFill>
                <a:srgbClr val="F6F6F6"/>
              </a:solidFill>
              <a:latin typeface="Tenor Sans"/>
              <a:ea typeface="Tenor Sans"/>
              <a:cs typeface="Tenor Sans"/>
              <a:sym typeface="Tenor Sans"/>
            </a:endParaRPr>
          </a:p>
        </p:txBody>
      </p:sp>
      <p:sp>
        <p:nvSpPr>
          <p:cNvPr id="969" name="Google Shape;969;g1fbdc86e461_14_45"/>
          <p:cNvSpPr txBox="1"/>
          <p:nvPr/>
        </p:nvSpPr>
        <p:spPr>
          <a:xfrm>
            <a:off x="3687208" y="5118167"/>
            <a:ext cx="4716000" cy="839700"/>
          </a:xfrm>
          <a:prstGeom prst="rect">
            <a:avLst/>
          </a:prstGeom>
          <a:noFill/>
          <a:ln>
            <a:noFill/>
          </a:ln>
        </p:spPr>
        <p:txBody>
          <a:bodyPr anchorCtr="0" anchor="ctr" bIns="169325" lIns="169325" spcFirstLastPara="1" rIns="169325" wrap="square" tIns="169325">
            <a:noAutofit/>
          </a:bodyPr>
          <a:lstStyle/>
          <a:p>
            <a:pPr indent="0" lvl="0" marL="0" marR="0" rtl="0" algn="ctr">
              <a:lnSpc>
                <a:spcPct val="150000"/>
              </a:lnSpc>
              <a:spcBef>
                <a:spcPts val="0"/>
              </a:spcBef>
              <a:spcAft>
                <a:spcPts val="0"/>
              </a:spcAft>
              <a:buClr>
                <a:srgbClr val="000000"/>
              </a:buClr>
              <a:buSzPts val="4200"/>
              <a:buFont typeface="Arial"/>
              <a:buNone/>
            </a:pPr>
            <a:r>
              <a:rPr b="1" i="0" lang="en-US" sz="4200" u="none" cap="none" strike="noStrike">
                <a:solidFill>
                  <a:srgbClr val="B5BBBF"/>
                </a:solidFill>
                <a:latin typeface="Tenor Sans"/>
                <a:ea typeface="Tenor Sans"/>
                <a:cs typeface="Tenor Sans"/>
                <a:sym typeface="Tenor Sans"/>
              </a:rPr>
              <a:t>Thank You!</a:t>
            </a:r>
            <a:endParaRPr b="1" i="0" sz="400" u="none" cap="none" strike="noStrike">
              <a:solidFill>
                <a:srgbClr val="B5BBBF"/>
              </a:solidFill>
              <a:latin typeface="Arial"/>
              <a:ea typeface="Arial"/>
              <a:cs typeface="Arial"/>
              <a:sym typeface="Arial"/>
            </a:endParaRPr>
          </a:p>
        </p:txBody>
      </p:sp>
      <p:sp>
        <p:nvSpPr>
          <p:cNvPr id="970" name="Google Shape;970;g1fbdc86e461_14_45"/>
          <p:cNvSpPr/>
          <p:nvPr/>
        </p:nvSpPr>
        <p:spPr>
          <a:xfrm>
            <a:off x="1072867" y="1483200"/>
            <a:ext cx="4103800" cy="73600"/>
          </a:xfrm>
          <a:prstGeom prst="rect">
            <a:avLst/>
          </a:prstGeom>
          <a:solidFill>
            <a:srgbClr val="B4E3EF"/>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g1fbdc86e461_14_45"/>
          <p:cNvSpPr txBox="1"/>
          <p:nvPr/>
        </p:nvSpPr>
        <p:spPr>
          <a:xfrm>
            <a:off x="937100" y="590400"/>
            <a:ext cx="10216200" cy="892800"/>
          </a:xfrm>
          <a:prstGeom prst="rect">
            <a:avLst/>
          </a:prstGeom>
          <a:noFill/>
          <a:ln>
            <a:noFill/>
          </a:ln>
        </p:spPr>
        <p:txBody>
          <a:bodyPr anchorCtr="0" anchor="t" bIns="60950" lIns="60950" spcFirstLastPara="1" rIns="60950" wrap="square" tIns="60950">
            <a:spAutoFit/>
          </a:bodyPr>
          <a:lstStyle/>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chemeClr val="lt1"/>
                </a:solidFill>
                <a:latin typeface="Tenor Sans"/>
                <a:ea typeface="Tenor Sans"/>
                <a:cs typeface="Tenor Sans"/>
                <a:sym typeface="Tenor Sans"/>
              </a:rPr>
              <a:t>Wrap Up &amp; Evaluation</a:t>
            </a:r>
            <a:endParaRPr b="0" i="0" sz="900" u="none" cap="none" strike="noStrike">
              <a:solidFill>
                <a:schemeClr val="lt1"/>
              </a:solidFill>
              <a:latin typeface="Arial"/>
              <a:ea typeface="Arial"/>
              <a:cs typeface="Arial"/>
              <a:sym typeface="Arial"/>
            </a:endParaRPr>
          </a:p>
        </p:txBody>
      </p:sp>
      <p:pic>
        <p:nvPicPr>
          <p:cNvPr id="972" name="Google Shape;972;g1fbdc86e461_14_45"/>
          <p:cNvPicPr preferRelativeResize="0"/>
          <p:nvPr/>
        </p:nvPicPr>
        <p:blipFill rotWithShape="1">
          <a:blip r:embed="rId3">
            <a:alphaModFix/>
          </a:blip>
          <a:srcRect b="0" l="0" r="0" t="0"/>
          <a:stretch/>
        </p:blipFill>
        <p:spPr>
          <a:xfrm>
            <a:off x="9990741" y="5889117"/>
            <a:ext cx="2063134" cy="842250"/>
          </a:xfrm>
          <a:prstGeom prst="rect">
            <a:avLst/>
          </a:prstGeom>
          <a:noFill/>
          <a:ln>
            <a:noFill/>
          </a:ln>
        </p:spPr>
      </p:pic>
      <p:pic>
        <p:nvPicPr>
          <p:cNvPr id="973" name="Google Shape;973;g1fbdc86e461_14_45"/>
          <p:cNvPicPr preferRelativeResize="0"/>
          <p:nvPr/>
        </p:nvPicPr>
        <p:blipFill rotWithShape="1">
          <a:blip r:embed="rId4">
            <a:alphaModFix/>
          </a:blip>
          <a:srcRect b="0" l="0" r="0" t="0"/>
          <a:stretch/>
        </p:blipFill>
        <p:spPr>
          <a:xfrm>
            <a:off x="130400" y="5861400"/>
            <a:ext cx="2148275" cy="89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66" name="Shape 366"/>
        <p:cNvGrpSpPr/>
        <p:nvPr/>
      </p:nvGrpSpPr>
      <p:grpSpPr>
        <a:xfrm>
          <a:off x="0" y="0"/>
          <a:ext cx="0" cy="0"/>
          <a:chOff x="0" y="0"/>
          <a:chExt cx="0" cy="0"/>
        </a:xfrm>
      </p:grpSpPr>
      <p:sp>
        <p:nvSpPr>
          <p:cNvPr id="367" name="Google Shape;367;g206c68b315e_0_49"/>
          <p:cNvSpPr/>
          <p:nvPr/>
        </p:nvSpPr>
        <p:spPr>
          <a:xfrm>
            <a:off x="0" y="0"/>
            <a:ext cx="12179240" cy="2082910"/>
          </a:xfrm>
          <a:custGeom>
            <a:rect b="b" l="l" r="r" t="t"/>
            <a:pathLst>
              <a:path extrusionOk="0" h="1534372" w="8971816">
                <a:moveTo>
                  <a:pt x="0" y="0"/>
                </a:moveTo>
                <a:lnTo>
                  <a:pt x="8971816" y="0"/>
                </a:lnTo>
                <a:lnTo>
                  <a:pt x="8971816" y="1534372"/>
                </a:lnTo>
                <a:lnTo>
                  <a:pt x="0" y="1534372"/>
                </a:lnTo>
                <a:close/>
              </a:path>
            </a:pathLst>
          </a:custGeom>
          <a:solidFill>
            <a:srgbClr val="45818E"/>
          </a:solidFill>
          <a:ln>
            <a:noFill/>
          </a:ln>
        </p:spPr>
      </p:sp>
      <p:sp>
        <p:nvSpPr>
          <p:cNvPr id="368" name="Google Shape;368;g206c68b315e_0_49"/>
          <p:cNvSpPr txBox="1"/>
          <p:nvPr/>
        </p:nvSpPr>
        <p:spPr>
          <a:xfrm>
            <a:off x="1036600" y="740300"/>
            <a:ext cx="90489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chemeClr val="lt1"/>
                </a:solidFill>
                <a:latin typeface="Tenor Sans"/>
                <a:ea typeface="Tenor Sans"/>
                <a:cs typeface="Tenor Sans"/>
                <a:sym typeface="Tenor Sans"/>
              </a:rPr>
              <a:t>Continuing Education Credits</a:t>
            </a:r>
            <a:endParaRPr b="0" i="0" sz="900" u="none" cap="none" strike="noStrike">
              <a:solidFill>
                <a:schemeClr val="lt1"/>
              </a:solidFill>
              <a:latin typeface="Arial"/>
              <a:ea typeface="Arial"/>
              <a:cs typeface="Arial"/>
              <a:sym typeface="Arial"/>
            </a:endParaRPr>
          </a:p>
        </p:txBody>
      </p:sp>
      <p:sp>
        <p:nvSpPr>
          <p:cNvPr id="369" name="Google Shape;369;g206c68b315e_0_49"/>
          <p:cNvSpPr txBox="1"/>
          <p:nvPr/>
        </p:nvSpPr>
        <p:spPr>
          <a:xfrm>
            <a:off x="829617" y="1509900"/>
            <a:ext cx="6215100" cy="13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370" name="Google Shape;370;g206c68b315e_0_49"/>
          <p:cNvSpPr txBox="1"/>
          <p:nvPr/>
        </p:nvSpPr>
        <p:spPr>
          <a:xfrm>
            <a:off x="1070983" y="2577050"/>
            <a:ext cx="10118700" cy="3620400"/>
          </a:xfrm>
          <a:prstGeom prst="rect">
            <a:avLst/>
          </a:prstGeom>
          <a:noFill/>
          <a:ln>
            <a:noFill/>
          </a:ln>
        </p:spPr>
        <p:txBody>
          <a:bodyPr anchorCtr="0" anchor="t" bIns="60950" lIns="60950" spcFirstLastPara="1" rIns="60950" wrap="square" tIns="60950">
            <a:spAutoFit/>
          </a:bodyPr>
          <a:lstStyle/>
          <a:p>
            <a:pPr indent="0" lvl="0" marL="0" marR="0" rtl="0" algn="l">
              <a:lnSpc>
                <a:spcPct val="115000"/>
              </a:lnSpc>
              <a:spcBef>
                <a:spcPts val="0"/>
              </a:spcBef>
              <a:spcAft>
                <a:spcPts val="0"/>
              </a:spcAft>
              <a:buClr>
                <a:srgbClr val="000000"/>
              </a:buClr>
              <a:buSzPts val="2500"/>
              <a:buFont typeface="Arial"/>
              <a:buNone/>
            </a:pPr>
            <a:r>
              <a:rPr b="0" i="0" lang="en-US" sz="2500" u="none" cap="none" strike="noStrike">
                <a:solidFill>
                  <a:srgbClr val="44546A"/>
                </a:solidFill>
                <a:latin typeface="Tenor Sans"/>
                <a:ea typeface="Tenor Sans"/>
                <a:cs typeface="Tenor Sans"/>
                <a:sym typeface="Tenor Sans"/>
              </a:rPr>
              <a:t>You may earn up to 1 CE  for this activity offered by the Clinical Directors Network. </a:t>
            </a:r>
            <a:endParaRPr b="0" i="0" sz="2500" u="none" cap="none" strike="noStrike">
              <a:solidFill>
                <a:srgbClr val="44546A"/>
              </a:solidFill>
              <a:latin typeface="Tenor Sans"/>
              <a:ea typeface="Tenor Sans"/>
              <a:cs typeface="Tenor Sans"/>
              <a:sym typeface="Tenor Sans"/>
            </a:endParaRPr>
          </a:p>
          <a:p>
            <a:pPr indent="0" lvl="0" marL="0" marR="0" rtl="0" algn="l">
              <a:lnSpc>
                <a:spcPct val="115000"/>
              </a:lnSpc>
              <a:spcBef>
                <a:spcPts val="0"/>
              </a:spcBef>
              <a:spcAft>
                <a:spcPts val="0"/>
              </a:spcAft>
              <a:buClr>
                <a:srgbClr val="000000"/>
              </a:buClr>
              <a:buSzPts val="2500"/>
              <a:buFont typeface="Arial"/>
              <a:buNone/>
            </a:pPr>
            <a:r>
              <a:t/>
            </a:r>
            <a:endParaRPr b="0" i="0" sz="2500" u="none" cap="none" strike="noStrike">
              <a:solidFill>
                <a:srgbClr val="44546A"/>
              </a:solidFill>
              <a:latin typeface="Tenor Sans"/>
              <a:ea typeface="Tenor Sans"/>
              <a:cs typeface="Tenor Sans"/>
              <a:sym typeface="Tenor Sans"/>
            </a:endParaRPr>
          </a:p>
          <a:p>
            <a:pPr indent="0" lvl="0" marL="0" marR="0" rtl="0" algn="l">
              <a:lnSpc>
                <a:spcPct val="115000"/>
              </a:lnSpc>
              <a:spcBef>
                <a:spcPts val="0"/>
              </a:spcBef>
              <a:spcAft>
                <a:spcPts val="0"/>
              </a:spcAft>
              <a:buClr>
                <a:srgbClr val="000000"/>
              </a:buClr>
              <a:buSzPts val="2500"/>
              <a:buFont typeface="Arial"/>
              <a:buNone/>
            </a:pPr>
            <a:r>
              <a:rPr b="0" i="0" lang="en-US" sz="2500" u="none" cap="none" strike="noStrike">
                <a:solidFill>
                  <a:srgbClr val="44546A"/>
                </a:solidFill>
                <a:latin typeface="Tenor Sans"/>
                <a:ea typeface="Tenor Sans"/>
                <a:cs typeface="Tenor Sans"/>
                <a:sym typeface="Tenor Sans"/>
              </a:rPr>
              <a:t>To receive CE credits, you </a:t>
            </a:r>
            <a:r>
              <a:rPr b="1" i="0" lang="en-US" sz="2500" u="none" cap="none" strike="noStrike">
                <a:solidFill>
                  <a:srgbClr val="44546A"/>
                </a:solidFill>
                <a:latin typeface="Tenor Sans"/>
                <a:ea typeface="Tenor Sans"/>
                <a:cs typeface="Tenor Sans"/>
                <a:sym typeface="Tenor Sans"/>
              </a:rPr>
              <a:t>must</a:t>
            </a:r>
            <a:r>
              <a:rPr b="0" i="0" lang="en-US" sz="2500" u="none" cap="none" strike="noStrike">
                <a:solidFill>
                  <a:srgbClr val="44546A"/>
                </a:solidFill>
                <a:latin typeface="Tenor Sans"/>
                <a:ea typeface="Tenor Sans"/>
                <a:cs typeface="Tenor Sans"/>
                <a:sym typeface="Tenor Sans"/>
              </a:rPr>
              <a:t> complete the post-session quiz. </a:t>
            </a:r>
            <a:endParaRPr b="0" i="0" sz="2500" u="none" cap="none" strike="noStrike">
              <a:solidFill>
                <a:srgbClr val="44546A"/>
              </a:solidFill>
              <a:latin typeface="Tenor Sans"/>
              <a:ea typeface="Tenor Sans"/>
              <a:cs typeface="Tenor Sans"/>
              <a:sym typeface="Tenor Sans"/>
            </a:endParaRPr>
          </a:p>
          <a:p>
            <a:pPr indent="0" lvl="0" marL="0" marR="0" rtl="0" algn="l">
              <a:lnSpc>
                <a:spcPct val="115000"/>
              </a:lnSpc>
              <a:spcBef>
                <a:spcPts val="0"/>
              </a:spcBef>
              <a:spcAft>
                <a:spcPts val="0"/>
              </a:spcAft>
              <a:buClr>
                <a:srgbClr val="000000"/>
              </a:buClr>
              <a:buSzPts val="2500"/>
              <a:buFont typeface="Arial"/>
              <a:buNone/>
            </a:pPr>
            <a:r>
              <a:t/>
            </a:r>
            <a:endParaRPr b="0" i="0" sz="2500" u="none" cap="none" strike="noStrike">
              <a:solidFill>
                <a:srgbClr val="44546A"/>
              </a:solidFill>
              <a:latin typeface="Tenor Sans"/>
              <a:ea typeface="Tenor Sans"/>
              <a:cs typeface="Tenor Sans"/>
              <a:sym typeface="Tenor Sans"/>
            </a:endParaRPr>
          </a:p>
          <a:p>
            <a:pPr indent="0" lvl="0" marL="0" marR="0" rtl="0" algn="l">
              <a:lnSpc>
                <a:spcPct val="115000"/>
              </a:lnSpc>
              <a:spcBef>
                <a:spcPts val="0"/>
              </a:spcBef>
              <a:spcAft>
                <a:spcPts val="0"/>
              </a:spcAft>
              <a:buClr>
                <a:srgbClr val="000000"/>
              </a:buClr>
              <a:buSzPts val="2500"/>
              <a:buFont typeface="Arial"/>
              <a:buNone/>
            </a:pPr>
            <a:r>
              <a:rPr b="0" i="0" lang="en-US" sz="2500" u="none" cap="none" strike="noStrike">
                <a:solidFill>
                  <a:srgbClr val="44546A"/>
                </a:solidFill>
                <a:latin typeface="Tenor Sans"/>
                <a:ea typeface="Tenor Sans"/>
                <a:cs typeface="Tenor Sans"/>
                <a:sym typeface="Tenor Sans"/>
              </a:rPr>
              <a:t>This will appear once you close out of Zoom. You will be redirected to the CE link once you have finished the quiz.</a:t>
            </a:r>
            <a:endParaRPr b="0" i="0" sz="2500" u="none" cap="none" strike="noStrike">
              <a:solidFill>
                <a:srgbClr val="44546A"/>
              </a:solidFill>
              <a:latin typeface="Tenor Sans"/>
              <a:ea typeface="Tenor Sans"/>
              <a:cs typeface="Tenor Sans"/>
              <a:sym typeface="Tenor Sans"/>
            </a:endParaRPr>
          </a:p>
          <a:p>
            <a:pPr indent="0" lvl="0" marL="1270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7B5C"/>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DM Sans"/>
              <a:ea typeface="DM Sans"/>
              <a:cs typeface="DM Sans"/>
              <a:sym typeface="DM Sans"/>
            </a:endParaRPr>
          </a:p>
        </p:txBody>
      </p:sp>
      <p:pic>
        <p:nvPicPr>
          <p:cNvPr id="371" name="Google Shape;371;g206c68b315e_0_49"/>
          <p:cNvPicPr preferRelativeResize="0"/>
          <p:nvPr/>
        </p:nvPicPr>
        <p:blipFill rotWithShape="1">
          <a:blip r:embed="rId3">
            <a:alphaModFix/>
          </a:blip>
          <a:srcRect b="0" l="0" r="0" t="0"/>
          <a:stretch/>
        </p:blipFill>
        <p:spPr>
          <a:xfrm>
            <a:off x="10034691" y="5889117"/>
            <a:ext cx="2063134" cy="842250"/>
          </a:xfrm>
          <a:prstGeom prst="rect">
            <a:avLst/>
          </a:prstGeom>
          <a:noFill/>
          <a:ln>
            <a:noFill/>
          </a:ln>
        </p:spPr>
      </p:pic>
      <p:sp>
        <p:nvSpPr>
          <p:cNvPr id="372" name="Google Shape;372;g206c68b315e_0_49"/>
          <p:cNvSpPr/>
          <p:nvPr/>
        </p:nvSpPr>
        <p:spPr>
          <a:xfrm>
            <a:off x="9850000" y="2017855"/>
            <a:ext cx="2049598" cy="143614"/>
          </a:xfrm>
          <a:custGeom>
            <a:rect b="b" l="l" r="r" t="t"/>
            <a:pathLst>
              <a:path extrusionOk="0" h="38710" w="809318">
                <a:moveTo>
                  <a:pt x="0" y="0"/>
                </a:moveTo>
                <a:lnTo>
                  <a:pt x="809318" y="0"/>
                </a:lnTo>
                <a:lnTo>
                  <a:pt x="809318" y="38710"/>
                </a:lnTo>
                <a:lnTo>
                  <a:pt x="0" y="38710"/>
                </a:lnTo>
                <a:close/>
              </a:path>
            </a:pathLst>
          </a:custGeom>
          <a:solidFill>
            <a:srgbClr val="B4E3EF"/>
          </a:solidFill>
          <a:ln>
            <a:noFill/>
          </a:ln>
        </p:spPr>
      </p:sp>
      <p:pic>
        <p:nvPicPr>
          <p:cNvPr id="373" name="Google Shape;373;g206c68b315e_0_49"/>
          <p:cNvPicPr preferRelativeResize="0"/>
          <p:nvPr/>
        </p:nvPicPr>
        <p:blipFill rotWithShape="1">
          <a:blip r:embed="rId4">
            <a:alphaModFix/>
          </a:blip>
          <a:srcRect b="0" l="0" r="0" t="0"/>
          <a:stretch/>
        </p:blipFill>
        <p:spPr>
          <a:xfrm>
            <a:off x="130400" y="5861400"/>
            <a:ext cx="2148275" cy="89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77" name="Shape 377"/>
        <p:cNvGrpSpPr/>
        <p:nvPr/>
      </p:nvGrpSpPr>
      <p:grpSpPr>
        <a:xfrm>
          <a:off x="0" y="0"/>
          <a:ext cx="0" cy="0"/>
          <a:chOff x="0" y="0"/>
          <a:chExt cx="0" cy="0"/>
        </a:xfrm>
      </p:grpSpPr>
      <p:sp>
        <p:nvSpPr>
          <p:cNvPr id="378" name="Google Shape;378;g206c68b315e_0_59"/>
          <p:cNvSpPr/>
          <p:nvPr/>
        </p:nvSpPr>
        <p:spPr>
          <a:xfrm>
            <a:off x="0" y="0"/>
            <a:ext cx="12179240" cy="2082910"/>
          </a:xfrm>
          <a:custGeom>
            <a:rect b="b" l="l" r="r" t="t"/>
            <a:pathLst>
              <a:path extrusionOk="0" h="1534372" w="8971816">
                <a:moveTo>
                  <a:pt x="0" y="0"/>
                </a:moveTo>
                <a:lnTo>
                  <a:pt x="8971816" y="0"/>
                </a:lnTo>
                <a:lnTo>
                  <a:pt x="8971816" y="1534372"/>
                </a:lnTo>
                <a:lnTo>
                  <a:pt x="0" y="1534372"/>
                </a:lnTo>
                <a:close/>
              </a:path>
            </a:pathLst>
          </a:custGeom>
          <a:solidFill>
            <a:srgbClr val="45818E"/>
          </a:solidFill>
          <a:ln>
            <a:noFill/>
          </a:ln>
        </p:spPr>
      </p:sp>
      <p:sp>
        <p:nvSpPr>
          <p:cNvPr id="379" name="Google Shape;379;g206c68b315e_0_59"/>
          <p:cNvSpPr txBox="1"/>
          <p:nvPr/>
        </p:nvSpPr>
        <p:spPr>
          <a:xfrm>
            <a:off x="1036600" y="740300"/>
            <a:ext cx="9048900" cy="769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000"/>
              <a:buFont typeface="Arial"/>
              <a:buNone/>
            </a:pPr>
            <a:r>
              <a:rPr b="0" i="0" lang="en-US" sz="5000" u="none" cap="none" strike="noStrike">
                <a:solidFill>
                  <a:schemeClr val="lt1"/>
                </a:solidFill>
                <a:latin typeface="Tenor Sans"/>
                <a:ea typeface="Tenor Sans"/>
                <a:cs typeface="Tenor Sans"/>
                <a:sym typeface="Tenor Sans"/>
              </a:rPr>
              <a:t>TODAY’S AGENDA</a:t>
            </a:r>
            <a:endParaRPr b="0" i="0" sz="900" u="none" cap="none" strike="noStrike">
              <a:solidFill>
                <a:schemeClr val="lt1"/>
              </a:solidFill>
              <a:latin typeface="Arial"/>
              <a:ea typeface="Arial"/>
              <a:cs typeface="Arial"/>
              <a:sym typeface="Arial"/>
            </a:endParaRPr>
          </a:p>
        </p:txBody>
      </p:sp>
      <p:sp>
        <p:nvSpPr>
          <p:cNvPr id="380" name="Google Shape;380;g206c68b315e_0_59"/>
          <p:cNvSpPr txBox="1"/>
          <p:nvPr/>
        </p:nvSpPr>
        <p:spPr>
          <a:xfrm>
            <a:off x="829617" y="1509900"/>
            <a:ext cx="6215100" cy="13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381" name="Google Shape;381;g206c68b315e_0_59"/>
          <p:cNvSpPr txBox="1"/>
          <p:nvPr/>
        </p:nvSpPr>
        <p:spPr>
          <a:xfrm>
            <a:off x="990337" y="2606416"/>
            <a:ext cx="11107500" cy="2416500"/>
          </a:xfrm>
          <a:prstGeom prst="rect">
            <a:avLst/>
          </a:prstGeom>
          <a:noFill/>
          <a:ln>
            <a:noFill/>
          </a:ln>
        </p:spPr>
        <p:txBody>
          <a:bodyPr anchorCtr="0" anchor="t" bIns="60950" lIns="60950" spcFirstLastPara="1" rIns="60950" wrap="square" tIns="60950">
            <a:spAutoFit/>
          </a:bodyPr>
          <a:lstStyle/>
          <a:p>
            <a:pPr indent="-285750" lvl="0" marL="298450" marR="0" rtl="0" algn="l">
              <a:lnSpc>
                <a:spcPct val="115000"/>
              </a:lnSpc>
              <a:spcBef>
                <a:spcPts val="0"/>
              </a:spcBef>
              <a:spcAft>
                <a:spcPts val="0"/>
              </a:spcAft>
              <a:buClr>
                <a:srgbClr val="000000"/>
              </a:buClr>
              <a:buSzPts val="2000"/>
              <a:buFont typeface="Noto Sans Symbols"/>
              <a:buChar char="❖"/>
            </a:pPr>
            <a:r>
              <a:rPr b="1" i="0" lang="en-US" sz="2000" u="none" cap="none" strike="noStrike">
                <a:solidFill>
                  <a:srgbClr val="667B5C"/>
                </a:solidFill>
                <a:latin typeface="Tenor Sans"/>
                <a:ea typeface="Tenor Sans"/>
                <a:cs typeface="Tenor Sans"/>
                <a:sym typeface="Tenor Sans"/>
              </a:rPr>
              <a:t>WELCOME &amp; INTRO </a:t>
            </a:r>
            <a:r>
              <a:rPr b="0" i="0" lang="en-US" sz="2000" u="none" cap="none" strike="noStrike">
                <a:solidFill>
                  <a:srgbClr val="667B5C"/>
                </a:solidFill>
                <a:latin typeface="Tenor Sans"/>
                <a:ea typeface="Tenor Sans"/>
                <a:cs typeface="Tenor Sans"/>
                <a:sym typeface="Tenor Sans"/>
              </a:rPr>
              <a:t>( 5 MINS)</a:t>
            </a:r>
            <a:endParaRPr b="0" i="0" sz="1400" u="none" cap="none" strike="noStrike">
              <a:solidFill>
                <a:srgbClr val="000000"/>
              </a:solidFill>
              <a:latin typeface="Arial"/>
              <a:ea typeface="Arial"/>
              <a:cs typeface="Arial"/>
              <a:sym typeface="Arial"/>
            </a:endParaRPr>
          </a:p>
          <a:p>
            <a:pPr indent="-285750" lvl="0" marL="298450" marR="0" rtl="0" algn="l">
              <a:lnSpc>
                <a:spcPct val="115000"/>
              </a:lnSpc>
              <a:spcBef>
                <a:spcPts val="0"/>
              </a:spcBef>
              <a:spcAft>
                <a:spcPts val="0"/>
              </a:spcAft>
              <a:buClr>
                <a:srgbClr val="000000"/>
              </a:buClr>
              <a:buSzPts val="2000"/>
              <a:buFont typeface="Noto Sans Symbols"/>
              <a:buChar char="❖"/>
            </a:pPr>
            <a:r>
              <a:rPr b="1" i="0" lang="en-US" sz="2000" u="none" cap="none" strike="noStrike">
                <a:solidFill>
                  <a:srgbClr val="667B5C"/>
                </a:solidFill>
                <a:latin typeface="Tenor Sans"/>
                <a:ea typeface="Tenor Sans"/>
                <a:cs typeface="Tenor Sans"/>
                <a:sym typeface="Tenor Sans"/>
              </a:rPr>
              <a:t>LITERATURE REVIEW </a:t>
            </a:r>
            <a:r>
              <a:rPr b="0" i="0" lang="en-US" sz="2000" u="none" cap="none" strike="noStrike">
                <a:solidFill>
                  <a:srgbClr val="667B5C"/>
                </a:solidFill>
                <a:latin typeface="Tenor Sans"/>
                <a:ea typeface="Tenor Sans"/>
                <a:cs typeface="Tenor Sans"/>
                <a:sym typeface="Tenor Sans"/>
              </a:rPr>
              <a:t>( 15 MINS)</a:t>
            </a:r>
            <a:endParaRPr b="0" i="0" sz="1400" u="none" cap="none" strike="noStrike">
              <a:solidFill>
                <a:srgbClr val="000000"/>
              </a:solidFill>
              <a:latin typeface="Arial"/>
              <a:ea typeface="Arial"/>
              <a:cs typeface="Arial"/>
              <a:sym typeface="Arial"/>
            </a:endParaRPr>
          </a:p>
          <a:p>
            <a:pPr indent="-285750" lvl="0" marL="298450" marR="0" rtl="0" algn="l">
              <a:lnSpc>
                <a:spcPct val="115000"/>
              </a:lnSpc>
              <a:spcBef>
                <a:spcPts val="0"/>
              </a:spcBef>
              <a:spcAft>
                <a:spcPts val="0"/>
              </a:spcAft>
              <a:buClr>
                <a:srgbClr val="000000"/>
              </a:buClr>
              <a:buSzPts val="2000"/>
              <a:buFont typeface="Noto Sans Symbols"/>
              <a:buChar char="❖"/>
            </a:pPr>
            <a:r>
              <a:rPr b="1" i="0" lang="en-US" sz="2000" u="none" cap="none" strike="noStrike">
                <a:solidFill>
                  <a:srgbClr val="667B5C"/>
                </a:solidFill>
                <a:latin typeface="Tenor Sans"/>
                <a:ea typeface="Tenor Sans"/>
                <a:cs typeface="Tenor Sans"/>
                <a:sym typeface="Tenor Sans"/>
              </a:rPr>
              <a:t>DIDACTIC PRESENTATION &amp; SHOWCASE </a:t>
            </a:r>
            <a:r>
              <a:rPr b="0" i="0" lang="en-US" sz="2000" u="none" cap="none" strike="noStrike">
                <a:solidFill>
                  <a:srgbClr val="667B5C"/>
                </a:solidFill>
                <a:latin typeface="Tenor Sans"/>
                <a:ea typeface="Tenor Sans"/>
                <a:cs typeface="Tenor Sans"/>
                <a:sym typeface="Tenor Sans"/>
              </a:rPr>
              <a:t>(25 MINS)</a:t>
            </a:r>
            <a:endParaRPr b="0" i="0" sz="1400" u="none" cap="none" strike="noStrike">
              <a:solidFill>
                <a:srgbClr val="000000"/>
              </a:solidFill>
              <a:latin typeface="Arial"/>
              <a:ea typeface="Arial"/>
              <a:cs typeface="Arial"/>
              <a:sym typeface="Arial"/>
            </a:endParaRPr>
          </a:p>
          <a:p>
            <a:pPr indent="-285750" lvl="0" marL="298450" marR="0" rtl="0" algn="l">
              <a:lnSpc>
                <a:spcPct val="115000"/>
              </a:lnSpc>
              <a:spcBef>
                <a:spcPts val="0"/>
              </a:spcBef>
              <a:spcAft>
                <a:spcPts val="0"/>
              </a:spcAft>
              <a:buClr>
                <a:srgbClr val="000000"/>
              </a:buClr>
              <a:buSzPts val="2000"/>
              <a:buFont typeface="Noto Sans Symbols"/>
              <a:buChar char="❖"/>
            </a:pPr>
            <a:r>
              <a:rPr b="1" i="0" lang="en-US" sz="2000" u="none" cap="none" strike="noStrike">
                <a:solidFill>
                  <a:srgbClr val="667B5C"/>
                </a:solidFill>
                <a:latin typeface="Tenor Sans"/>
                <a:ea typeface="Tenor Sans"/>
                <a:cs typeface="Tenor Sans"/>
                <a:sym typeface="Tenor Sans"/>
              </a:rPr>
              <a:t>Q&amp;A</a:t>
            </a:r>
            <a:r>
              <a:rPr b="0" i="0" lang="en-US" sz="2000" u="none" cap="none" strike="noStrike">
                <a:solidFill>
                  <a:srgbClr val="667B5C"/>
                </a:solidFill>
                <a:latin typeface="Tenor Sans"/>
                <a:ea typeface="Tenor Sans"/>
                <a:cs typeface="Tenor Sans"/>
                <a:sym typeface="Tenor Sans"/>
              </a:rPr>
              <a:t> (10 MINS)</a:t>
            </a:r>
            <a:endParaRPr b="0" i="0" sz="1400" u="none" cap="none" strike="noStrike">
              <a:solidFill>
                <a:srgbClr val="000000"/>
              </a:solidFill>
              <a:latin typeface="Arial"/>
              <a:ea typeface="Arial"/>
              <a:cs typeface="Arial"/>
              <a:sym typeface="Arial"/>
            </a:endParaRPr>
          </a:p>
          <a:p>
            <a:pPr indent="-285750" lvl="0" marL="298450" marR="0" rtl="0" algn="l">
              <a:lnSpc>
                <a:spcPct val="115000"/>
              </a:lnSpc>
              <a:spcBef>
                <a:spcPts val="0"/>
              </a:spcBef>
              <a:spcAft>
                <a:spcPts val="0"/>
              </a:spcAft>
              <a:buClr>
                <a:srgbClr val="000000"/>
              </a:buClr>
              <a:buSzPts val="2000"/>
              <a:buFont typeface="Noto Sans Symbols"/>
              <a:buChar char="❖"/>
            </a:pPr>
            <a:r>
              <a:rPr b="1" i="0" lang="en-US" sz="2000" u="none" cap="none" strike="noStrike">
                <a:solidFill>
                  <a:srgbClr val="667B5C"/>
                </a:solidFill>
                <a:latin typeface="Tenor Sans"/>
                <a:ea typeface="Tenor Sans"/>
                <a:cs typeface="Tenor Sans"/>
                <a:sym typeface="Tenor Sans"/>
              </a:rPr>
              <a:t>WRAP UP </a:t>
            </a:r>
            <a:r>
              <a:rPr b="0" i="0" lang="en-US" sz="2000" u="none" cap="none" strike="noStrike">
                <a:solidFill>
                  <a:srgbClr val="667B5C"/>
                </a:solidFill>
                <a:latin typeface="Tenor Sans"/>
                <a:ea typeface="Tenor Sans"/>
                <a:cs typeface="Tenor Sans"/>
                <a:sym typeface="Tenor Sans"/>
              </a:rPr>
              <a:t>(5 MINS)</a:t>
            </a:r>
            <a:endParaRPr b="0" i="0" sz="1400" u="none" cap="none" strike="noStrike">
              <a:solidFill>
                <a:srgbClr val="000000"/>
              </a:solidFill>
              <a:latin typeface="Arial"/>
              <a:ea typeface="Arial"/>
              <a:cs typeface="Arial"/>
              <a:sym typeface="Arial"/>
            </a:endParaRPr>
          </a:p>
          <a:p>
            <a:pPr indent="-158750" lvl="0" marL="298450" marR="0" rtl="0" algn="l">
              <a:lnSpc>
                <a:spcPct val="115000"/>
              </a:lnSpc>
              <a:spcBef>
                <a:spcPts val="0"/>
              </a:spcBef>
              <a:spcAft>
                <a:spcPts val="0"/>
              </a:spcAft>
              <a:buClr>
                <a:srgbClr val="000000"/>
              </a:buClr>
              <a:buSzPts val="2000"/>
              <a:buFont typeface="Noto Sans Symbols"/>
              <a:buNone/>
            </a:pPr>
            <a:r>
              <a:t/>
            </a:r>
            <a:endParaRPr b="0" i="0" sz="2000" u="none" cap="none" strike="noStrike">
              <a:solidFill>
                <a:srgbClr val="667B5C"/>
              </a:solidFill>
              <a:latin typeface="Tenor Sans"/>
              <a:ea typeface="Tenor Sans"/>
              <a:cs typeface="Tenor Sans"/>
              <a:sym typeface="Tenor Sa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Tenor Sans"/>
              <a:ea typeface="Tenor Sans"/>
              <a:cs typeface="Tenor Sans"/>
              <a:sym typeface="Tenor Sans"/>
            </a:endParaRPr>
          </a:p>
        </p:txBody>
      </p:sp>
      <p:pic>
        <p:nvPicPr>
          <p:cNvPr id="382" name="Google Shape;382;g206c68b315e_0_59"/>
          <p:cNvPicPr preferRelativeResize="0"/>
          <p:nvPr/>
        </p:nvPicPr>
        <p:blipFill rotWithShape="1">
          <a:blip r:embed="rId3">
            <a:alphaModFix/>
          </a:blip>
          <a:srcRect b="0" l="0" r="0" t="0"/>
          <a:stretch/>
        </p:blipFill>
        <p:spPr>
          <a:xfrm>
            <a:off x="10034691" y="5889117"/>
            <a:ext cx="2063134" cy="842250"/>
          </a:xfrm>
          <a:prstGeom prst="rect">
            <a:avLst/>
          </a:prstGeom>
          <a:noFill/>
          <a:ln>
            <a:noFill/>
          </a:ln>
        </p:spPr>
      </p:pic>
      <p:sp>
        <p:nvSpPr>
          <p:cNvPr id="383" name="Google Shape;383;g206c68b315e_0_59"/>
          <p:cNvSpPr/>
          <p:nvPr/>
        </p:nvSpPr>
        <p:spPr>
          <a:xfrm>
            <a:off x="9850000" y="2017855"/>
            <a:ext cx="2049598" cy="143614"/>
          </a:xfrm>
          <a:custGeom>
            <a:rect b="b" l="l" r="r" t="t"/>
            <a:pathLst>
              <a:path extrusionOk="0" h="38710" w="809318">
                <a:moveTo>
                  <a:pt x="0" y="0"/>
                </a:moveTo>
                <a:lnTo>
                  <a:pt x="809318" y="0"/>
                </a:lnTo>
                <a:lnTo>
                  <a:pt x="809318" y="38710"/>
                </a:lnTo>
                <a:lnTo>
                  <a:pt x="0" y="38710"/>
                </a:lnTo>
                <a:close/>
              </a:path>
            </a:pathLst>
          </a:custGeom>
          <a:solidFill>
            <a:srgbClr val="B4E3EF"/>
          </a:solidFill>
          <a:ln>
            <a:noFill/>
          </a:ln>
        </p:spPr>
      </p:sp>
      <p:pic>
        <p:nvPicPr>
          <p:cNvPr id="384" name="Google Shape;384;g206c68b315e_0_59"/>
          <p:cNvPicPr preferRelativeResize="0"/>
          <p:nvPr/>
        </p:nvPicPr>
        <p:blipFill rotWithShape="1">
          <a:blip r:embed="rId4">
            <a:alphaModFix/>
          </a:blip>
          <a:srcRect b="0" l="0" r="0" t="0"/>
          <a:stretch/>
        </p:blipFill>
        <p:spPr>
          <a:xfrm>
            <a:off x="130400" y="5861400"/>
            <a:ext cx="2148275" cy="89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88" name="Shape 388"/>
        <p:cNvGrpSpPr/>
        <p:nvPr/>
      </p:nvGrpSpPr>
      <p:grpSpPr>
        <a:xfrm>
          <a:off x="0" y="0"/>
          <a:ext cx="0" cy="0"/>
          <a:chOff x="0" y="0"/>
          <a:chExt cx="0" cy="0"/>
        </a:xfrm>
      </p:grpSpPr>
      <p:sp>
        <p:nvSpPr>
          <p:cNvPr id="389" name="Google Shape;389;g20c55bd37c1_0_61"/>
          <p:cNvSpPr/>
          <p:nvPr/>
        </p:nvSpPr>
        <p:spPr>
          <a:xfrm>
            <a:off x="6375" y="4775100"/>
            <a:ext cx="12179240" cy="2082910"/>
          </a:xfrm>
          <a:custGeom>
            <a:rect b="b" l="l" r="r" t="t"/>
            <a:pathLst>
              <a:path extrusionOk="0" h="1534372" w="8971816">
                <a:moveTo>
                  <a:pt x="0" y="0"/>
                </a:moveTo>
                <a:lnTo>
                  <a:pt x="8971816" y="0"/>
                </a:lnTo>
                <a:lnTo>
                  <a:pt x="8971816" y="1534372"/>
                </a:lnTo>
                <a:lnTo>
                  <a:pt x="0" y="1534372"/>
                </a:lnTo>
                <a:close/>
              </a:path>
            </a:pathLst>
          </a:custGeom>
          <a:solidFill>
            <a:srgbClr val="45818E"/>
          </a:solidFill>
          <a:ln>
            <a:noFill/>
          </a:ln>
        </p:spPr>
      </p:sp>
      <p:sp>
        <p:nvSpPr>
          <p:cNvPr id="390" name="Google Shape;390;g20c55bd37c1_0_61"/>
          <p:cNvSpPr txBox="1"/>
          <p:nvPr/>
        </p:nvSpPr>
        <p:spPr>
          <a:xfrm>
            <a:off x="829617" y="1509900"/>
            <a:ext cx="6215100" cy="13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391" name="Google Shape;391;g20c55bd37c1_0_61"/>
          <p:cNvPicPr preferRelativeResize="0"/>
          <p:nvPr/>
        </p:nvPicPr>
        <p:blipFill rotWithShape="1">
          <a:blip r:embed="rId3">
            <a:alphaModFix/>
          </a:blip>
          <a:srcRect b="0" l="0" r="0" t="0"/>
          <a:stretch/>
        </p:blipFill>
        <p:spPr>
          <a:xfrm>
            <a:off x="9907750" y="5871739"/>
            <a:ext cx="2148275" cy="877012"/>
          </a:xfrm>
          <a:prstGeom prst="rect">
            <a:avLst/>
          </a:prstGeom>
          <a:noFill/>
          <a:ln>
            <a:noFill/>
          </a:ln>
        </p:spPr>
      </p:pic>
      <p:sp>
        <p:nvSpPr>
          <p:cNvPr id="392" name="Google Shape;392;g20c55bd37c1_0_61"/>
          <p:cNvSpPr/>
          <p:nvPr/>
        </p:nvSpPr>
        <p:spPr>
          <a:xfrm>
            <a:off x="5071200" y="4699505"/>
            <a:ext cx="2049598" cy="143614"/>
          </a:xfrm>
          <a:custGeom>
            <a:rect b="b" l="l" r="r" t="t"/>
            <a:pathLst>
              <a:path extrusionOk="0" h="38710" w="809318">
                <a:moveTo>
                  <a:pt x="0" y="0"/>
                </a:moveTo>
                <a:lnTo>
                  <a:pt x="809318" y="0"/>
                </a:lnTo>
                <a:lnTo>
                  <a:pt x="809318" y="38710"/>
                </a:lnTo>
                <a:lnTo>
                  <a:pt x="0" y="38710"/>
                </a:lnTo>
                <a:close/>
              </a:path>
            </a:pathLst>
          </a:custGeom>
          <a:solidFill>
            <a:srgbClr val="B4E3EF"/>
          </a:solidFill>
          <a:ln>
            <a:noFill/>
          </a:ln>
        </p:spPr>
      </p:sp>
      <p:sp>
        <p:nvSpPr>
          <p:cNvPr id="393" name="Google Shape;393;g20c55bd37c1_0_61"/>
          <p:cNvSpPr txBox="1"/>
          <p:nvPr>
            <p:ph idx="4294967295" type="title"/>
          </p:nvPr>
        </p:nvSpPr>
        <p:spPr>
          <a:xfrm>
            <a:off x="719975" y="1509900"/>
            <a:ext cx="6434400" cy="1036800"/>
          </a:xfrm>
          <a:prstGeom prst="rect">
            <a:avLst/>
          </a:prstGeom>
          <a:noFill/>
          <a:ln>
            <a:noFill/>
          </a:ln>
        </p:spPr>
        <p:txBody>
          <a:bodyPr anchorCtr="0" anchor="t" bIns="60950" lIns="60950" spcFirstLastPara="1" rIns="60950" wrap="square" tIns="60950">
            <a:noAutofit/>
          </a:bodyPr>
          <a:lstStyle/>
          <a:p>
            <a:pPr indent="0" lvl="0" marL="0" rtl="0" algn="l">
              <a:lnSpc>
                <a:spcPct val="100000"/>
              </a:lnSpc>
              <a:spcBef>
                <a:spcPts val="0"/>
              </a:spcBef>
              <a:spcAft>
                <a:spcPts val="0"/>
              </a:spcAft>
              <a:buSzPts val="8200"/>
              <a:buNone/>
            </a:pPr>
            <a:r>
              <a:rPr lang="en-US" sz="6600">
                <a:solidFill>
                  <a:schemeClr val="accent3"/>
                </a:solidFill>
              </a:rPr>
              <a:t>Literature Review</a:t>
            </a:r>
            <a:endParaRPr sz="6600">
              <a:solidFill>
                <a:schemeClr val="accent3"/>
              </a:solidFill>
            </a:endParaRPr>
          </a:p>
        </p:txBody>
      </p:sp>
      <p:pic>
        <p:nvPicPr>
          <p:cNvPr id="394" name="Google Shape;394;g20c55bd37c1_0_61"/>
          <p:cNvPicPr preferRelativeResize="0"/>
          <p:nvPr/>
        </p:nvPicPr>
        <p:blipFill rotWithShape="1">
          <a:blip r:embed="rId4">
            <a:alphaModFix/>
          </a:blip>
          <a:srcRect b="0" l="0" r="0" t="0"/>
          <a:stretch/>
        </p:blipFill>
        <p:spPr>
          <a:xfrm>
            <a:off x="6252050" y="1509900"/>
            <a:ext cx="4541550" cy="2332150"/>
          </a:xfrm>
          <a:prstGeom prst="rect">
            <a:avLst/>
          </a:prstGeom>
          <a:noFill/>
          <a:ln>
            <a:noFill/>
          </a:ln>
          <a:effectLst>
            <a:outerShdw blurRad="57150" rotWithShape="0" algn="bl" dir="5400000" dist="19050">
              <a:srgbClr val="000000">
                <a:alpha val="49800"/>
              </a:srgbClr>
            </a:outerShdw>
          </a:effectLst>
        </p:spPr>
      </p:pic>
      <p:pic>
        <p:nvPicPr>
          <p:cNvPr id="395" name="Google Shape;395;g20c55bd37c1_0_61"/>
          <p:cNvPicPr preferRelativeResize="0"/>
          <p:nvPr/>
        </p:nvPicPr>
        <p:blipFill rotWithShape="1">
          <a:blip r:embed="rId5">
            <a:alphaModFix/>
          </a:blip>
          <a:srcRect b="0" l="0" r="0" t="0"/>
          <a:stretch/>
        </p:blipFill>
        <p:spPr>
          <a:xfrm>
            <a:off x="130400" y="5861400"/>
            <a:ext cx="2148275" cy="89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g206c68b315e_2_10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2" name="Google Shape;402;g206c68b315e_2_101"/>
          <p:cNvSpPr txBox="1"/>
          <p:nvPr>
            <p:ph type="title"/>
          </p:nvPr>
        </p:nvSpPr>
        <p:spPr>
          <a:xfrm>
            <a:off x="1836849" y="316142"/>
            <a:ext cx="8518301" cy="124450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cap="none"/>
              <a:t>Health Centers Close to Public Housing</a:t>
            </a:r>
            <a:endParaRPr b="1" sz="4000"/>
          </a:p>
        </p:txBody>
      </p:sp>
      <p:sp>
        <p:nvSpPr>
          <p:cNvPr id="403" name="Google Shape;403;g206c68b315e_2_101"/>
          <p:cNvSpPr txBox="1"/>
          <p:nvPr>
            <p:ph idx="1" type="body"/>
          </p:nvPr>
        </p:nvSpPr>
        <p:spPr>
          <a:xfrm>
            <a:off x="1422681" y="2099889"/>
            <a:ext cx="4384352" cy="31974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1,373 Federally Qualified Health  Centers (FQHC) = </a:t>
            </a:r>
            <a:r>
              <a:rPr b="1" lang="en-US" sz="2000"/>
              <a:t>30 million patients</a:t>
            </a:r>
            <a:endParaRPr/>
          </a:p>
          <a:p>
            <a:pPr indent="-228600" lvl="0" marL="228600" rtl="0" algn="l">
              <a:lnSpc>
                <a:spcPct val="90000"/>
              </a:lnSpc>
              <a:spcBef>
                <a:spcPts val="1000"/>
              </a:spcBef>
              <a:spcAft>
                <a:spcPts val="0"/>
              </a:spcAft>
              <a:buClr>
                <a:schemeClr val="dk1"/>
              </a:buClr>
              <a:buSzPts val="2000"/>
              <a:buChar char="•"/>
            </a:pPr>
            <a:r>
              <a:rPr lang="en-US" sz="2000"/>
              <a:t>458 FQHCs In or Immediately Accessible to  Public Housing = </a:t>
            </a:r>
            <a:r>
              <a:rPr b="1" lang="en-US" sz="2000"/>
              <a:t>5.7 million patients</a:t>
            </a:r>
            <a:endParaRPr/>
          </a:p>
          <a:p>
            <a:pPr indent="-228600" lvl="0" marL="228600" rtl="0" algn="l">
              <a:lnSpc>
                <a:spcPct val="90000"/>
              </a:lnSpc>
              <a:spcBef>
                <a:spcPts val="1000"/>
              </a:spcBef>
              <a:spcAft>
                <a:spcPts val="0"/>
              </a:spcAft>
              <a:buClr>
                <a:schemeClr val="dk1"/>
              </a:buClr>
              <a:buSzPts val="2000"/>
              <a:buChar char="•"/>
            </a:pPr>
            <a:r>
              <a:rPr lang="en-US" sz="2000"/>
              <a:t>108 Public Housing Primary Care (PHPC) = </a:t>
            </a:r>
            <a:r>
              <a:rPr b="1" lang="en-US" sz="2000"/>
              <a:t>911,683 patients</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04" name="Google Shape;404;g206c68b315e_2_101"/>
          <p:cNvSpPr/>
          <p:nvPr/>
        </p:nvSpPr>
        <p:spPr>
          <a:xfrm flipH="1" rot="10800000">
            <a:off x="0" y="6400799"/>
            <a:ext cx="12192000" cy="456773"/>
          </a:xfrm>
          <a:prstGeom prst="rect">
            <a:avLst/>
          </a:prstGeom>
          <a:gradFill>
            <a:gsLst>
              <a:gs pos="0">
                <a:schemeClr val="accent1"/>
              </a:gs>
              <a:gs pos="90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5" name="Google Shape;405;g206c68b315e_2_101"/>
          <p:cNvSpPr/>
          <p:nvPr/>
        </p:nvSpPr>
        <p:spPr>
          <a:xfrm flipH="1">
            <a:off x="4038600" y="6400799"/>
            <a:ext cx="8153398" cy="456772"/>
          </a:xfrm>
          <a:prstGeom prst="rect">
            <a:avLst/>
          </a:prstGeom>
          <a:gradFill>
            <a:gsLst>
              <a:gs pos="0">
                <a:srgbClr val="000000">
                  <a:alpha val="49411"/>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6" name="Google Shape;406;g206c68b315e_2_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07" name="Google Shape;407;g206c68b315e_2_101"/>
          <p:cNvPicPr preferRelativeResize="0"/>
          <p:nvPr/>
        </p:nvPicPr>
        <p:blipFill rotWithShape="1">
          <a:blip r:embed="rId3">
            <a:alphaModFix/>
          </a:blip>
          <a:srcRect b="0" l="0" r="0" t="0"/>
          <a:stretch/>
        </p:blipFill>
        <p:spPr>
          <a:xfrm>
            <a:off x="6756864" y="1994956"/>
            <a:ext cx="4596936" cy="2868088"/>
          </a:xfrm>
          <a:prstGeom prst="rect">
            <a:avLst/>
          </a:prstGeom>
          <a:noFill/>
          <a:ln>
            <a:noFill/>
          </a:ln>
        </p:spPr>
      </p:pic>
      <p:sp>
        <p:nvSpPr>
          <p:cNvPr id="408" name="Google Shape;408;g206c68b315e_2_101"/>
          <p:cNvSpPr txBox="1"/>
          <p:nvPr/>
        </p:nvSpPr>
        <p:spPr>
          <a:xfrm>
            <a:off x="6699274" y="4907493"/>
            <a:ext cx="408958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Source: </a:t>
            </a:r>
            <a:r>
              <a:rPr b="0" i="0" lang="en-US" sz="1000" u="sng" cap="none" strike="noStrike">
                <a:solidFill>
                  <a:schemeClr val="hlink"/>
                </a:solidFill>
                <a:latin typeface="Calibri"/>
                <a:ea typeface="Calibri"/>
                <a:cs typeface="Calibri"/>
                <a:sym typeface="Calibri"/>
                <a:hlinkClick r:id="rId4"/>
              </a:rPr>
              <a:t>Health Centers in or Immediately Accessible to Public Housing Map</a:t>
            </a:r>
            <a:endParaRPr b="0" i="0" sz="1000" u="none" cap="none" strike="noStrike">
              <a:solidFill>
                <a:srgbClr val="000000"/>
              </a:solidFill>
              <a:latin typeface="Calibri"/>
              <a:ea typeface="Calibri"/>
              <a:cs typeface="Calibri"/>
              <a:sym typeface="Calibri"/>
            </a:endParaRPr>
          </a:p>
        </p:txBody>
      </p:sp>
      <p:sp>
        <p:nvSpPr>
          <p:cNvPr id="409" name="Google Shape;409;g206c68b315e_2_101"/>
          <p:cNvSpPr txBox="1"/>
          <p:nvPr/>
        </p:nvSpPr>
        <p:spPr>
          <a:xfrm>
            <a:off x="1627632" y="4757392"/>
            <a:ext cx="25710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Source: </a:t>
            </a:r>
            <a:r>
              <a:rPr b="0" i="0" lang="en-US" sz="1400" u="sng" cap="none" strike="noStrike">
                <a:solidFill>
                  <a:schemeClr val="hlink"/>
                </a:solidFill>
                <a:latin typeface="Calibri"/>
                <a:ea typeface="Calibri"/>
                <a:cs typeface="Calibri"/>
                <a:sym typeface="Calibri"/>
                <a:hlinkClick r:id="rId5"/>
              </a:rPr>
              <a:t>2021 Health Center Data</a:t>
            </a:r>
            <a:endParaRPr b="0" i="0" sz="1400" u="none" cap="none" strike="noStrike">
              <a:solidFill>
                <a:srgbClr val="000000"/>
              </a:solidFill>
              <a:latin typeface="Calibri"/>
              <a:ea typeface="Calibri"/>
              <a:cs typeface="Calibri"/>
              <a:sym typeface="Calibri"/>
            </a:endParaRPr>
          </a:p>
        </p:txBody>
      </p:sp>
      <p:pic>
        <p:nvPicPr>
          <p:cNvPr descr="Logo&#10;&#10;Description automatically generated" id="410" name="Google Shape;410;g206c68b315e_2_101"/>
          <p:cNvPicPr preferRelativeResize="0"/>
          <p:nvPr/>
        </p:nvPicPr>
        <p:blipFill rotWithShape="1">
          <a:blip r:embed="rId6">
            <a:alphaModFix/>
          </a:blip>
          <a:srcRect b="0" l="0" r="0" t="0"/>
          <a:stretch/>
        </p:blipFill>
        <p:spPr>
          <a:xfrm>
            <a:off x="4926128" y="5485093"/>
            <a:ext cx="2164335" cy="916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g206c68b315e_2_1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7" name="Google Shape;417;g206c68b315e_2_115"/>
          <p:cNvSpPr/>
          <p:nvPr/>
        </p:nvSpPr>
        <p:spPr>
          <a:xfrm flipH="1" rot="10800000">
            <a:off x="0" y="6400799"/>
            <a:ext cx="12192000" cy="456773"/>
          </a:xfrm>
          <a:prstGeom prst="rect">
            <a:avLst/>
          </a:prstGeom>
          <a:gradFill>
            <a:gsLst>
              <a:gs pos="0">
                <a:schemeClr val="accent1"/>
              </a:gs>
              <a:gs pos="90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8" name="Google Shape;418;g206c68b315e_2_115"/>
          <p:cNvSpPr/>
          <p:nvPr/>
        </p:nvSpPr>
        <p:spPr>
          <a:xfrm flipH="1">
            <a:off x="4038600" y="6400799"/>
            <a:ext cx="8153398" cy="456772"/>
          </a:xfrm>
          <a:prstGeom prst="rect">
            <a:avLst/>
          </a:prstGeom>
          <a:gradFill>
            <a:gsLst>
              <a:gs pos="0">
                <a:srgbClr val="000000">
                  <a:alpha val="49411"/>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19" name="Google Shape;419;g206c68b315e_2_115"/>
          <p:cNvPicPr preferRelativeResize="0"/>
          <p:nvPr/>
        </p:nvPicPr>
        <p:blipFill rotWithShape="1">
          <a:blip r:embed="rId3">
            <a:alphaModFix/>
          </a:blip>
          <a:srcRect b="0" l="0" r="0" t="0"/>
          <a:stretch/>
        </p:blipFill>
        <p:spPr>
          <a:xfrm>
            <a:off x="5409998" y="5693203"/>
            <a:ext cx="1289276" cy="537197"/>
          </a:xfrm>
          <a:prstGeom prst="rect">
            <a:avLst/>
          </a:prstGeom>
          <a:noFill/>
          <a:ln>
            <a:noFill/>
          </a:ln>
        </p:spPr>
      </p:pic>
      <p:pic>
        <p:nvPicPr>
          <p:cNvPr descr="Graphical user interface, application&#10;&#10;Description automatically generated" id="420" name="Google Shape;420;g206c68b315e_2_115"/>
          <p:cNvPicPr preferRelativeResize="0"/>
          <p:nvPr>
            <p:ph idx="1" type="body"/>
          </p:nvPr>
        </p:nvPicPr>
        <p:blipFill rotWithShape="1">
          <a:blip r:embed="rId4">
            <a:alphaModFix/>
          </a:blip>
          <a:srcRect b="0" l="0" r="0" t="0"/>
          <a:stretch/>
        </p:blipFill>
        <p:spPr>
          <a:xfrm>
            <a:off x="1376517" y="1021475"/>
            <a:ext cx="9438965" cy="4105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ue and White Simple Basic Company Roadmap Presentation">
  <a:themeElements>
    <a:clrScheme name="Office">
      <a:dk1>
        <a:srgbClr val="000000"/>
      </a:dk1>
      <a:lt1>
        <a:srgbClr val="FFFFFF"/>
      </a:lt1>
      <a:dk2>
        <a:srgbClr val="45818E"/>
      </a:dk2>
      <a:lt2>
        <a:srgbClr val="EEECE1"/>
      </a:lt2>
      <a:accent1>
        <a:srgbClr val="4F81BD"/>
      </a:accent1>
      <a:accent2>
        <a:srgbClr val="F6F6F6"/>
      </a:accent2>
      <a:accent3>
        <a:srgbClr val="007499"/>
      </a:accent3>
      <a:accent4>
        <a:srgbClr val="45818E"/>
      </a:accent4>
      <a:accent5>
        <a:srgbClr val="6488D2"/>
      </a:accent5>
      <a:accent6>
        <a:srgbClr val="D8D8D8"/>
      </a:accent6>
      <a:hlink>
        <a:srgbClr val="45818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lue and White Simple Basic Company Roadmap Presentation">
  <a:themeElements>
    <a:clrScheme name="Office">
      <a:dk1>
        <a:srgbClr val="000000"/>
      </a:dk1>
      <a:lt1>
        <a:srgbClr val="FFFFFF"/>
      </a:lt1>
      <a:dk2>
        <a:srgbClr val="0C48BB"/>
      </a:dk2>
      <a:lt2>
        <a:srgbClr val="EEECE1"/>
      </a:lt2>
      <a:accent1>
        <a:srgbClr val="4F81BD"/>
      </a:accent1>
      <a:accent2>
        <a:srgbClr val="F6F6F6"/>
      </a:accent2>
      <a:accent3>
        <a:srgbClr val="007499"/>
      </a:accent3>
      <a:accent4>
        <a:srgbClr val="0C48BB"/>
      </a:accent4>
      <a:accent5>
        <a:srgbClr val="6488D2"/>
      </a:accent5>
      <a:accent6>
        <a:srgbClr val="D8D8D8"/>
      </a:accent6>
      <a:hlink>
        <a:srgbClr val="0C48B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2020-09-15T19:23:14Z</dcterms:created>
  <dc:creator>Chavez, Georhans</dc:creator>
</cp:coreProperties>
</file>